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37"/>
  </p:notesMasterIdLst>
  <p:handoutMasterIdLst>
    <p:handoutMasterId r:id="rId38"/>
  </p:handoutMasterIdLst>
  <p:sldIdLst>
    <p:sldId id="256" r:id="rId6"/>
    <p:sldId id="268" r:id="rId7"/>
    <p:sldId id="269" r:id="rId8"/>
    <p:sldId id="258" r:id="rId9"/>
    <p:sldId id="271" r:id="rId10"/>
    <p:sldId id="286" r:id="rId11"/>
    <p:sldId id="270" r:id="rId12"/>
    <p:sldId id="296" r:id="rId13"/>
    <p:sldId id="284" r:id="rId14"/>
    <p:sldId id="274" r:id="rId15"/>
    <p:sldId id="280" r:id="rId16"/>
    <p:sldId id="285" r:id="rId17"/>
    <p:sldId id="292" r:id="rId18"/>
    <p:sldId id="293" r:id="rId19"/>
    <p:sldId id="294" r:id="rId20"/>
    <p:sldId id="298" r:id="rId21"/>
    <p:sldId id="288" r:id="rId22"/>
    <p:sldId id="289" r:id="rId23"/>
    <p:sldId id="290" r:id="rId24"/>
    <p:sldId id="287" r:id="rId25"/>
    <p:sldId id="291" r:id="rId26"/>
    <p:sldId id="273" r:id="rId27"/>
    <p:sldId id="277" r:id="rId28"/>
    <p:sldId id="278" r:id="rId29"/>
    <p:sldId id="279" r:id="rId30"/>
    <p:sldId id="299" r:id="rId31"/>
    <p:sldId id="276" r:id="rId32"/>
    <p:sldId id="297" r:id="rId33"/>
    <p:sldId id="275" r:id="rId34"/>
    <p:sldId id="295" r:id="rId35"/>
    <p:sldId id="257" r:id="rId3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0" autoAdjust="0"/>
    <p:restoredTop sz="75789" autoAdjust="0"/>
  </p:normalViewPr>
  <p:slideViewPr>
    <p:cSldViewPr>
      <p:cViewPr varScale="1">
        <p:scale>
          <a:sx n="94" d="100"/>
          <a:sy n="94" d="100"/>
        </p:scale>
        <p:origin x="146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ommentAuthors" Target="commentAuthor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THIERFELDER\Dropbox\all%20data%202020%20CA\Zambia%20data%202020\AR%20on-farm\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THIERFELDER\Dropbox\all%20data%202020%20CA\Zambia%20data%202020\AR%20on-farm\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THIERFELDER\Dropbox\all%20data%202020%20CA\Malawi%20data%202020\summary%20malaw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THIERFELDER\Dropbox\all%20data%202020%20CA\Malawi%20data%202020\summary%20malawi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THIERFELDER\AppData\Local\Microsoft\Windows\INetCache\Content.Outlook\ZTI9869W\Outcome%20from%20Evaluations%202019-20%20Seas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OneDrive%20-%20CGIAR\CIMMYT\Malawi%20data_%202020_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Sheet1!$C$10</c:f>
              <c:strCache>
                <c:ptCount val="1"/>
                <c:pt idx="0">
                  <c:v>Control 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D3F-4115-87BB-6985117E63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D3F-4115-87BB-6985117E63E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D3F-4115-87BB-6985117E63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Sheet1!$B$11:$B$13</c:f>
              <c:strCache>
                <c:ptCount val="3"/>
                <c:pt idx="0">
                  <c:v>Chanje</c:v>
                </c:pt>
                <c:pt idx="1">
                  <c:v>Mtaya</c:v>
                </c:pt>
                <c:pt idx="2">
                  <c:v>Vuu</c:v>
                </c:pt>
              </c:strCache>
            </c:strRef>
          </c:cat>
          <c:val>
            <c:numRef>
              <c:f>Sheet1!$C$11:$C$13</c:f>
              <c:numCache>
                <c:formatCode>0</c:formatCode>
                <c:ptCount val="3"/>
                <c:pt idx="0">
                  <c:v>4100.7249902226276</c:v>
                </c:pt>
                <c:pt idx="1">
                  <c:v>2730.5809587773897</c:v>
                </c:pt>
                <c:pt idx="2">
                  <c:v>1990.6479130192686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3F-4115-87BB-6985117E63E4}"/>
            </c:ext>
          </c:extLst>
        </c:ser>
        <c:ser>
          <c:idx val="1"/>
          <c:order val="1"/>
          <c:tx>
            <c:strRef>
              <c:f>Sheet1!$D$10</c:f>
              <c:strCache>
                <c:ptCount val="1"/>
                <c:pt idx="0">
                  <c:v>DiS+maize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3D3F-4115-87BB-6985117E63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3D3F-4115-87BB-6985117E63E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3D3F-4115-87BB-6985117E63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Sheet1!$B$11:$B$13</c:f>
              <c:strCache>
                <c:ptCount val="3"/>
                <c:pt idx="0">
                  <c:v>Chanje</c:v>
                </c:pt>
                <c:pt idx="1">
                  <c:v>Mtaya</c:v>
                </c:pt>
                <c:pt idx="2">
                  <c:v>Vuu</c:v>
                </c:pt>
              </c:strCache>
            </c:strRef>
          </c:cat>
          <c:val>
            <c:numRef>
              <c:f>Sheet1!$D$11:$D$13</c:f>
              <c:numCache>
                <c:formatCode>0</c:formatCode>
                <c:ptCount val="3"/>
                <c:pt idx="0">
                  <c:v>5068.5876150084096</c:v>
                </c:pt>
                <c:pt idx="1">
                  <c:v>2581.113644966676</c:v>
                </c:pt>
                <c:pt idx="2">
                  <c:v>3412.2275880556103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3F-4115-87BB-6985117E63E4}"/>
            </c:ext>
          </c:extLst>
        </c:ser>
        <c:ser>
          <c:idx val="2"/>
          <c:order val="2"/>
          <c:tx>
            <c:strRef>
              <c:f>Sheet1!$E$10</c:f>
              <c:strCache>
                <c:ptCount val="1"/>
                <c:pt idx="0">
                  <c:v>DiS+maize/leg int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3D3F-4115-87BB-6985117E63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3D3F-4115-87BB-6985117E63E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3D3F-4115-87BB-6985117E63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Sheet1!$B$11:$B$13</c:f>
              <c:strCache>
                <c:ptCount val="3"/>
                <c:pt idx="0">
                  <c:v>Chanje</c:v>
                </c:pt>
                <c:pt idx="1">
                  <c:v>Mtaya</c:v>
                </c:pt>
                <c:pt idx="2">
                  <c:v>Vuu</c:v>
                </c:pt>
              </c:strCache>
            </c:strRef>
          </c:cat>
          <c:val>
            <c:numRef>
              <c:f>Sheet1!$E$11:$E$13</c:f>
              <c:numCache>
                <c:formatCode>0</c:formatCode>
                <c:ptCount val="3"/>
                <c:pt idx="0">
                  <c:v>4208.7255345001995</c:v>
                </c:pt>
                <c:pt idx="1">
                  <c:v>2286.3287313615006</c:v>
                </c:pt>
                <c:pt idx="2">
                  <c:v>3545.6893965788381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D3F-4115-87BB-6985117E63E4}"/>
            </c:ext>
          </c:extLst>
        </c:ser>
        <c:ser>
          <c:idx val="3"/>
          <c:order val="3"/>
          <c:tx>
            <c:strRef>
              <c:f>Sheet1!$F$10</c:f>
              <c:strCache>
                <c:ptCount val="1"/>
                <c:pt idx="0">
                  <c:v>DiS-maize-leg rot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3D3F-4115-87BB-6985117E63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3D3F-4115-87BB-6985117E63E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3D3F-4115-87BB-6985117E63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Sheet1!$B$11:$B$13</c:f>
              <c:strCache>
                <c:ptCount val="3"/>
                <c:pt idx="0">
                  <c:v>Chanje</c:v>
                </c:pt>
                <c:pt idx="1">
                  <c:v>Mtaya</c:v>
                </c:pt>
                <c:pt idx="2">
                  <c:v>Vuu</c:v>
                </c:pt>
              </c:strCache>
            </c:strRef>
          </c:cat>
          <c:val>
            <c:numRef>
              <c:f>Sheet1!$F$11:$F$13</c:f>
              <c:numCache>
                <c:formatCode>0</c:formatCode>
                <c:ptCount val="3"/>
                <c:pt idx="0">
                  <c:v>5280.166974747427</c:v>
                </c:pt>
                <c:pt idx="1">
                  <c:v>3849.2774995907253</c:v>
                </c:pt>
                <c:pt idx="2">
                  <c:v>4030.771060223467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3D3F-4115-87BB-6985117E63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5866280"/>
        <c:axId val="445872552"/>
      </c:barChart>
      <c:catAx>
        <c:axId val="445866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872552"/>
        <c:crosses val="autoZero"/>
        <c:auto val="1"/>
        <c:lblAlgn val="ctr"/>
        <c:lblOffset val="100"/>
        <c:noMultiLvlLbl val="0"/>
      </c:catAx>
      <c:valAx>
        <c:axId val="445872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Maize grain yield (kg ha</a:t>
                </a:r>
                <a:r>
                  <a:rPr lang="en-US" b="1" baseline="30000"/>
                  <a:t>-1</a:t>
                </a:r>
                <a:r>
                  <a:rPr lang="en-US" b="1"/>
                  <a:t>)</a:t>
                </a:r>
              </a:p>
            </c:rich>
          </c:tx>
          <c:layout>
            <c:manualLayout>
              <c:xMode val="edge"/>
              <c:yMode val="edge"/>
              <c:x val="2.3707918444760552E-3"/>
              <c:y val="0.193308453630796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866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1217569032675418E-2"/>
          <c:y val="0.93146690093398676"/>
          <c:w val="0.94054800554538287"/>
          <c:h val="5.05572970432872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FCS!$B$1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FCS!$A$2:$A$10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FCS!$B$2:$B$10</c:f>
              <c:numCache>
                <c:formatCode>General</c:formatCode>
                <c:ptCount val="9"/>
                <c:pt idx="0">
                  <c:v>19.5</c:v>
                </c:pt>
                <c:pt idx="1">
                  <c:v>26.7</c:v>
                </c:pt>
                <c:pt idx="2">
                  <c:v>22</c:v>
                </c:pt>
                <c:pt idx="3">
                  <c:v>16</c:v>
                </c:pt>
                <c:pt idx="4">
                  <c:v>31.8</c:v>
                </c:pt>
                <c:pt idx="5">
                  <c:v>37.5</c:v>
                </c:pt>
                <c:pt idx="6">
                  <c:v>25.2</c:v>
                </c:pt>
                <c:pt idx="7">
                  <c:v>15.7</c:v>
                </c:pt>
                <c:pt idx="8">
                  <c:v>29.6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83-434E-97EE-6BA60D7026CC}"/>
            </c:ext>
          </c:extLst>
        </c:ser>
        <c:ser>
          <c:idx val="1"/>
          <c:order val="1"/>
          <c:tx>
            <c:strRef>
              <c:f>FCS!$C$1</c:f>
              <c:strCache>
                <c:ptCount val="1"/>
                <c:pt idx="0">
                  <c:v>borderline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FCS!$A$2:$A$10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FCS!$C$2:$C$10</c:f>
              <c:numCache>
                <c:formatCode>General</c:formatCode>
                <c:ptCount val="9"/>
                <c:pt idx="0">
                  <c:v>38.200000000000003</c:v>
                </c:pt>
                <c:pt idx="1">
                  <c:v>43.6</c:v>
                </c:pt>
                <c:pt idx="2">
                  <c:v>36.799999999999997</c:v>
                </c:pt>
                <c:pt idx="3">
                  <c:v>53.3</c:v>
                </c:pt>
                <c:pt idx="4">
                  <c:v>44.6</c:v>
                </c:pt>
                <c:pt idx="5">
                  <c:v>41.1</c:v>
                </c:pt>
                <c:pt idx="6">
                  <c:v>53.2</c:v>
                </c:pt>
                <c:pt idx="7">
                  <c:v>43.5</c:v>
                </c:pt>
                <c:pt idx="8">
                  <c:v>37.9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83-434E-97EE-6BA60D7026CC}"/>
            </c:ext>
          </c:extLst>
        </c:ser>
        <c:ser>
          <c:idx val="2"/>
          <c:order val="2"/>
          <c:tx>
            <c:strRef>
              <c:f>FCS!$D$1</c:f>
              <c:strCache>
                <c:ptCount val="1"/>
                <c:pt idx="0">
                  <c:v>Acceptable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FCS!$A$2:$A$10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FCS!$D$2:$D$10</c:f>
              <c:numCache>
                <c:formatCode>General</c:formatCode>
                <c:ptCount val="9"/>
                <c:pt idx="0">
                  <c:v>42.3</c:v>
                </c:pt>
                <c:pt idx="1">
                  <c:v>29.7</c:v>
                </c:pt>
                <c:pt idx="2">
                  <c:v>41.2</c:v>
                </c:pt>
                <c:pt idx="3">
                  <c:v>29.7</c:v>
                </c:pt>
                <c:pt idx="4">
                  <c:v>23.6</c:v>
                </c:pt>
                <c:pt idx="5">
                  <c:v>21.4</c:v>
                </c:pt>
                <c:pt idx="6">
                  <c:v>21.6</c:v>
                </c:pt>
                <c:pt idx="7">
                  <c:v>40.799999999999997</c:v>
                </c:pt>
                <c:pt idx="8">
                  <c:v>32.5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83-434E-97EE-6BA60D7026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4154456"/>
        <c:axId val="446926792"/>
      </c:barChart>
      <c:catAx>
        <c:axId val="524154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926792"/>
        <c:crosses val="autoZero"/>
        <c:auto val="1"/>
        <c:lblAlgn val="ctr"/>
        <c:lblOffset val="100"/>
        <c:noMultiLvlLbl val="0"/>
      </c:catAx>
      <c:valAx>
        <c:axId val="446926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Proportion of households (%)</a:t>
                </a:r>
              </a:p>
            </c:rich>
          </c:tx>
          <c:layout>
            <c:manualLayout>
              <c:xMode val="edge"/>
              <c:yMode val="edge"/>
              <c:x val="0"/>
              <c:y val="9.00312407715382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154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en-GB" sz="1800"/>
              <a:t>Household Food Insecurity Access Score (HFIAS)- 2012</a:t>
            </a:r>
          </a:p>
        </c:rich>
      </c:tx>
      <c:layout>
        <c:manualLayout>
          <c:xMode val="edge"/>
          <c:yMode val="edge"/>
          <c:x val="0.137181493381885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793336109444369"/>
          <c:y val="0.19175210811414531"/>
          <c:w val="0.8632910474656138"/>
          <c:h val="0.415828167755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Sheet4!$C$1:$C$2</c:f>
              <c:strCache>
                <c:ptCount val="2"/>
                <c:pt idx="0">
                  <c:v>severely food insecure  </c:v>
                </c:pt>
                <c:pt idx="1">
                  <c:v>2012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Sheet4!$C$3:$C$11</c:f>
              <c:numCache>
                <c:formatCode>General</c:formatCode>
                <c:ptCount val="9"/>
                <c:pt idx="0">
                  <c:v>22.4</c:v>
                </c:pt>
                <c:pt idx="1">
                  <c:v>24.6</c:v>
                </c:pt>
                <c:pt idx="2">
                  <c:v>15.3</c:v>
                </c:pt>
                <c:pt idx="3">
                  <c:v>10.1</c:v>
                </c:pt>
                <c:pt idx="4">
                  <c:v>18.399999999999999</c:v>
                </c:pt>
                <c:pt idx="5">
                  <c:v>34.200000000000003</c:v>
                </c:pt>
                <c:pt idx="6">
                  <c:v>21.8</c:v>
                </c:pt>
                <c:pt idx="7">
                  <c:v>24.3</c:v>
                </c:pt>
                <c:pt idx="8">
                  <c:v>29.7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C6-4DC7-AFF1-4D79910AEDB3}"/>
            </c:ext>
          </c:extLst>
        </c:ser>
        <c:ser>
          <c:idx val="1"/>
          <c:order val="1"/>
          <c:tx>
            <c:strRef>
              <c:f>Sheet4!$D$1:$D$2</c:f>
              <c:strCache>
                <c:ptCount val="2"/>
                <c:pt idx="0">
                  <c:v>Mild to Moderate food insecure </c:v>
                </c:pt>
                <c:pt idx="1">
                  <c:v>2012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Sheet4!$D$3:$D$11</c:f>
              <c:numCache>
                <c:formatCode>General</c:formatCode>
                <c:ptCount val="9"/>
                <c:pt idx="0">
                  <c:v>64.099999999999994</c:v>
                </c:pt>
                <c:pt idx="1">
                  <c:v>59.4</c:v>
                </c:pt>
                <c:pt idx="2">
                  <c:v>68.2</c:v>
                </c:pt>
                <c:pt idx="3">
                  <c:v>75.599999999999994</c:v>
                </c:pt>
                <c:pt idx="4">
                  <c:v>69.2</c:v>
                </c:pt>
                <c:pt idx="5">
                  <c:v>53.2</c:v>
                </c:pt>
                <c:pt idx="6">
                  <c:v>47.1</c:v>
                </c:pt>
                <c:pt idx="7">
                  <c:v>44.6</c:v>
                </c:pt>
                <c:pt idx="8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C6-4DC7-AFF1-4D79910AEDB3}"/>
            </c:ext>
          </c:extLst>
        </c:ser>
        <c:ser>
          <c:idx val="2"/>
          <c:order val="2"/>
          <c:tx>
            <c:strRef>
              <c:f>Sheet4!$E$1:$E$2</c:f>
              <c:strCache>
                <c:ptCount val="2"/>
                <c:pt idx="0">
                  <c:v>Food secure</c:v>
                </c:pt>
                <c:pt idx="1">
                  <c:v>2012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Sheet4!$E$3:$E$11</c:f>
              <c:numCache>
                <c:formatCode>General</c:formatCode>
                <c:ptCount val="9"/>
                <c:pt idx="0">
                  <c:v>13.5</c:v>
                </c:pt>
                <c:pt idx="1">
                  <c:v>16</c:v>
                </c:pt>
                <c:pt idx="2">
                  <c:v>16.5</c:v>
                </c:pt>
                <c:pt idx="3">
                  <c:v>14.3</c:v>
                </c:pt>
                <c:pt idx="4">
                  <c:v>12.4</c:v>
                </c:pt>
                <c:pt idx="5">
                  <c:v>12.6</c:v>
                </c:pt>
                <c:pt idx="6">
                  <c:v>28.6</c:v>
                </c:pt>
                <c:pt idx="7">
                  <c:v>31.1</c:v>
                </c:pt>
                <c:pt idx="8">
                  <c:v>24.3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C6-4DC7-AFF1-4D79910AE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5204688"/>
        <c:axId val="525206648"/>
      </c:barChart>
      <c:catAx>
        <c:axId val="525204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06648"/>
        <c:crosses val="autoZero"/>
        <c:auto val="1"/>
        <c:lblAlgn val="ctr"/>
        <c:lblOffset val="100"/>
        <c:noMultiLvlLbl val="0"/>
      </c:catAx>
      <c:valAx>
        <c:axId val="525206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520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420025474967227E-2"/>
          <c:y val="0.80193990782835223"/>
          <c:w val="0.92832784349136532"/>
          <c:h val="0.174871561765519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en-GB" sz="1800"/>
              <a:t>Household Food Insecurity Access Score (HFIAS)- 2019</a:t>
            </a:r>
          </a:p>
        </c:rich>
      </c:tx>
      <c:layout>
        <c:manualLayout>
          <c:xMode val="edge"/>
          <c:yMode val="edge"/>
          <c:x val="0.1698761627399314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26402575289405"/>
          <c:y val="0.19021695876725087"/>
          <c:w val="0.89019685039370078"/>
          <c:h val="0.40167915502497675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Sheet4!$F$1:$F$2</c:f>
              <c:strCache>
                <c:ptCount val="2"/>
                <c:pt idx="0">
                  <c:v>severely food insecure  </c:v>
                </c:pt>
                <c:pt idx="1">
                  <c:v>2019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Sheet4!$F$3:$F$11</c:f>
              <c:numCache>
                <c:formatCode>General</c:formatCode>
                <c:ptCount val="9"/>
                <c:pt idx="0">
                  <c:v>11.6</c:v>
                </c:pt>
                <c:pt idx="1">
                  <c:v>18.899999999999999</c:v>
                </c:pt>
                <c:pt idx="2">
                  <c:v>11.9</c:v>
                </c:pt>
                <c:pt idx="3">
                  <c:v>8.4</c:v>
                </c:pt>
                <c:pt idx="4">
                  <c:v>13.2</c:v>
                </c:pt>
                <c:pt idx="5">
                  <c:v>26.7</c:v>
                </c:pt>
                <c:pt idx="6">
                  <c:v>15.6</c:v>
                </c:pt>
                <c:pt idx="7">
                  <c:v>16</c:v>
                </c:pt>
                <c:pt idx="8">
                  <c:v>18.8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E-45AB-94C2-A3C1C3913D6D}"/>
            </c:ext>
          </c:extLst>
        </c:ser>
        <c:ser>
          <c:idx val="4"/>
          <c:order val="4"/>
          <c:tx>
            <c:strRef>
              <c:f>Sheet4!$G$1:$G$2</c:f>
              <c:strCache>
                <c:ptCount val="2"/>
                <c:pt idx="0">
                  <c:v>Mild to Moderate food insecure </c:v>
                </c:pt>
                <c:pt idx="1">
                  <c:v>2019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Sheet4!$G$3:$G$11</c:f>
              <c:numCache>
                <c:formatCode>General</c:formatCode>
                <c:ptCount val="9"/>
                <c:pt idx="0">
                  <c:v>66.099999999999994</c:v>
                </c:pt>
                <c:pt idx="1">
                  <c:v>63.7</c:v>
                </c:pt>
                <c:pt idx="2">
                  <c:v>71</c:v>
                </c:pt>
                <c:pt idx="3">
                  <c:v>66</c:v>
                </c:pt>
                <c:pt idx="4">
                  <c:v>60.5</c:v>
                </c:pt>
                <c:pt idx="5">
                  <c:v>58.2</c:v>
                </c:pt>
                <c:pt idx="6">
                  <c:v>45.2</c:v>
                </c:pt>
                <c:pt idx="7">
                  <c:v>35.1</c:v>
                </c:pt>
                <c:pt idx="8">
                  <c:v>49.8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2E-45AB-94C2-A3C1C3913D6D}"/>
            </c:ext>
          </c:extLst>
        </c:ser>
        <c:ser>
          <c:idx val="5"/>
          <c:order val="5"/>
          <c:tx>
            <c:strRef>
              <c:f>Sheet4!$H$1:$H$2</c:f>
              <c:strCache>
                <c:ptCount val="2"/>
                <c:pt idx="0">
                  <c:v>Food secure</c:v>
                </c:pt>
                <c:pt idx="1">
                  <c:v>2019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Sheet4!$B$3:$B$11</c:f>
              <c:strCache>
                <c:ptCount val="9"/>
                <c:pt idx="0">
                  <c:v>Balaka</c:v>
                </c:pt>
                <c:pt idx="1">
                  <c:v>Machinga</c:v>
                </c:pt>
                <c:pt idx="2">
                  <c:v>Zomba</c:v>
                </c:pt>
                <c:pt idx="3">
                  <c:v>Dowa</c:v>
                </c:pt>
                <c:pt idx="4">
                  <c:v>Nkhotakhota</c:v>
                </c:pt>
                <c:pt idx="5">
                  <c:v>Salima</c:v>
                </c:pt>
                <c:pt idx="6">
                  <c:v>Chipata</c:v>
                </c:pt>
                <c:pt idx="7">
                  <c:v>Lundazi</c:v>
                </c:pt>
                <c:pt idx="8">
                  <c:v>Sinda</c:v>
                </c:pt>
              </c:strCache>
            </c:strRef>
          </c:cat>
          <c:val>
            <c:numRef>
              <c:f>Sheet4!$H$3:$H$11</c:f>
              <c:numCache>
                <c:formatCode>General</c:formatCode>
                <c:ptCount val="9"/>
                <c:pt idx="0">
                  <c:v>22.3</c:v>
                </c:pt>
                <c:pt idx="1">
                  <c:v>17.399999999999999</c:v>
                </c:pt>
                <c:pt idx="2">
                  <c:v>17.100000000000001</c:v>
                </c:pt>
                <c:pt idx="3">
                  <c:v>25.6</c:v>
                </c:pt>
                <c:pt idx="4">
                  <c:v>26.3</c:v>
                </c:pt>
                <c:pt idx="5">
                  <c:v>15.1</c:v>
                </c:pt>
                <c:pt idx="6">
                  <c:v>39.200000000000003</c:v>
                </c:pt>
                <c:pt idx="7">
                  <c:v>48.9</c:v>
                </c:pt>
                <c:pt idx="8">
                  <c:v>31.4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2E-45AB-94C2-A3C1C3913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963496"/>
        <c:axId val="34896663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Sheet4!$C$1:$C$2</c15:sqref>
                        </c15:formulaRef>
                      </c:ext>
                    </c:extLst>
                    <c:strCache>
                      <c:ptCount val="2"/>
                      <c:pt idx="0">
                        <c:v>severely food insecure  </c:v>
                      </c:pt>
                      <c:pt idx="1">
                        <c:v>2012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Sheet4!$B$3:$B$11</c15:sqref>
                        </c15:formulaRef>
                      </c:ext>
                    </c:extLst>
                    <c:strCache>
                      <c:ptCount val="9"/>
                      <c:pt idx="0">
                        <c:v>Balaka</c:v>
                      </c:pt>
                      <c:pt idx="1">
                        <c:v>Machinga</c:v>
                      </c:pt>
                      <c:pt idx="2">
                        <c:v>Zomba</c:v>
                      </c:pt>
                      <c:pt idx="3">
                        <c:v>Dowa</c:v>
                      </c:pt>
                      <c:pt idx="4">
                        <c:v>Nkhotakhota</c:v>
                      </c:pt>
                      <c:pt idx="5">
                        <c:v>Salima</c:v>
                      </c:pt>
                      <c:pt idx="6">
                        <c:v>Chipata</c:v>
                      </c:pt>
                      <c:pt idx="7">
                        <c:v>Lundazi</c:v>
                      </c:pt>
                      <c:pt idx="8">
                        <c:v>Sinda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Sheet4!$C$3:$C$11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22.4</c:v>
                      </c:pt>
                      <c:pt idx="1">
                        <c:v>24.6</c:v>
                      </c:pt>
                      <c:pt idx="2">
                        <c:v>15.3</c:v>
                      </c:pt>
                      <c:pt idx="3">
                        <c:v>10.1</c:v>
                      </c:pt>
                      <c:pt idx="4">
                        <c:v>18.399999999999999</c:v>
                      </c:pt>
                      <c:pt idx="5">
                        <c:v>34.200000000000003</c:v>
                      </c:pt>
                      <c:pt idx="6">
                        <c:v>21.8</c:v>
                      </c:pt>
                      <c:pt idx="7">
                        <c:v>24.3</c:v>
                      </c:pt>
                      <c:pt idx="8">
                        <c:v>29.7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CB2E-45AB-94C2-A3C1C3913D6D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Sheet4!$D$1:$D$2</c15:sqref>
                        </c15:formulaRef>
                      </c:ext>
                    </c:extLst>
                    <c:strCache>
                      <c:ptCount val="2"/>
                      <c:pt idx="0">
                        <c:v>Mild to Moderate food insecure </c:v>
                      </c:pt>
                      <c:pt idx="1">
                        <c:v>2012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Sheet4!$B$3:$B$11</c15:sqref>
                        </c15:formulaRef>
                      </c:ext>
                    </c:extLst>
                    <c:strCache>
                      <c:ptCount val="9"/>
                      <c:pt idx="0">
                        <c:v>Balaka</c:v>
                      </c:pt>
                      <c:pt idx="1">
                        <c:v>Machinga</c:v>
                      </c:pt>
                      <c:pt idx="2">
                        <c:v>Zomba</c:v>
                      </c:pt>
                      <c:pt idx="3">
                        <c:v>Dowa</c:v>
                      </c:pt>
                      <c:pt idx="4">
                        <c:v>Nkhotakhota</c:v>
                      </c:pt>
                      <c:pt idx="5">
                        <c:v>Salima</c:v>
                      </c:pt>
                      <c:pt idx="6">
                        <c:v>Chipata</c:v>
                      </c:pt>
                      <c:pt idx="7">
                        <c:v>Lundazi</c:v>
                      </c:pt>
                      <c:pt idx="8">
                        <c:v>Sinda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Sheet4!$D$3:$D$11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64.099999999999994</c:v>
                      </c:pt>
                      <c:pt idx="1">
                        <c:v>59.4</c:v>
                      </c:pt>
                      <c:pt idx="2">
                        <c:v>68.2</c:v>
                      </c:pt>
                      <c:pt idx="3">
                        <c:v>75.599999999999994</c:v>
                      </c:pt>
                      <c:pt idx="4">
                        <c:v>69.2</c:v>
                      </c:pt>
                      <c:pt idx="5">
                        <c:v>53.2</c:v>
                      </c:pt>
                      <c:pt idx="6">
                        <c:v>47.1</c:v>
                      </c:pt>
                      <c:pt idx="7">
                        <c:v>44.6</c:v>
                      </c:pt>
                      <c:pt idx="8">
                        <c:v>45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CB2E-45AB-94C2-A3C1C3913D6D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Sheet4!$E$1:$E$2</c15:sqref>
                        </c15:formulaRef>
                      </c:ext>
                    </c:extLst>
                    <c:strCache>
                      <c:ptCount val="2"/>
                      <c:pt idx="0">
                        <c:v>Food secure</c:v>
                      </c:pt>
                      <c:pt idx="1">
                        <c:v>2012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Sheet4!$B$3:$B$11</c15:sqref>
                        </c15:formulaRef>
                      </c:ext>
                    </c:extLst>
                    <c:strCache>
                      <c:ptCount val="9"/>
                      <c:pt idx="0">
                        <c:v>Balaka</c:v>
                      </c:pt>
                      <c:pt idx="1">
                        <c:v>Machinga</c:v>
                      </c:pt>
                      <c:pt idx="2">
                        <c:v>Zomba</c:v>
                      </c:pt>
                      <c:pt idx="3">
                        <c:v>Dowa</c:v>
                      </c:pt>
                      <c:pt idx="4">
                        <c:v>Nkhotakhota</c:v>
                      </c:pt>
                      <c:pt idx="5">
                        <c:v>Salima</c:v>
                      </c:pt>
                      <c:pt idx="6">
                        <c:v>Chipata</c:v>
                      </c:pt>
                      <c:pt idx="7">
                        <c:v>Lundazi</c:v>
                      </c:pt>
                      <c:pt idx="8">
                        <c:v>Sinda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Sheet4!$E$3:$E$11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13.5</c:v>
                      </c:pt>
                      <c:pt idx="1">
                        <c:v>16</c:v>
                      </c:pt>
                      <c:pt idx="2">
                        <c:v>16.5</c:v>
                      </c:pt>
                      <c:pt idx="3">
                        <c:v>14.3</c:v>
                      </c:pt>
                      <c:pt idx="4">
                        <c:v>12.4</c:v>
                      </c:pt>
                      <c:pt idx="5">
                        <c:v>12.6</c:v>
                      </c:pt>
                      <c:pt idx="6">
                        <c:v>28.6</c:v>
                      </c:pt>
                      <c:pt idx="7">
                        <c:v>31.1</c:v>
                      </c:pt>
                      <c:pt idx="8">
                        <c:v>24.3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B2E-45AB-94C2-A3C1C3913D6D}"/>
                  </c:ext>
                </c:extLst>
              </c15:ser>
            </c15:filteredBarSeries>
          </c:ext>
        </c:extLst>
      </c:barChart>
      <c:catAx>
        <c:axId val="348963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966632"/>
        <c:crosses val="autoZero"/>
        <c:auto val="1"/>
        <c:lblAlgn val="ctr"/>
        <c:lblOffset val="100"/>
        <c:noMultiLvlLbl val="0"/>
      </c:catAx>
      <c:valAx>
        <c:axId val="348966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963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7411975490912338E-2"/>
          <c:y val="0.79531623063246126"/>
          <c:w val="0.83497504702737646"/>
          <c:h val="0.17291888917111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86140751097705E-2"/>
          <c:y val="2.8226908280300583E-2"/>
          <c:w val="0.81471901292712257"/>
          <c:h val="0.62825423363175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Sheet4!$Q$3</c:f>
              <c:strCache>
                <c:ptCount val="1"/>
                <c:pt idx="0">
                  <c:v>Jointly with spouse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multiLvlStrRef>
              <c:f>Sheet4!$O$4:$P$18</c:f>
              <c:multiLvlStrCache>
                <c:ptCount val="15"/>
                <c:lvl>
                  <c:pt idx="0">
                    <c:v>severely food insecure</c:v>
                  </c:pt>
                  <c:pt idx="1">
                    <c:v>mild-moderate food insecure</c:v>
                  </c:pt>
                  <c:pt idx="2">
                    <c:v>food secure</c:v>
                  </c:pt>
                  <c:pt idx="3">
                    <c:v>severely food insecure</c:v>
                  </c:pt>
                  <c:pt idx="4">
                    <c:v>mild-moderate food insecure</c:v>
                  </c:pt>
                  <c:pt idx="5">
                    <c:v>food secure</c:v>
                  </c:pt>
                  <c:pt idx="6">
                    <c:v>severely food insecure</c:v>
                  </c:pt>
                  <c:pt idx="7">
                    <c:v>mild-moderate food insecure</c:v>
                  </c:pt>
                  <c:pt idx="8">
                    <c:v>food secure</c:v>
                  </c:pt>
                  <c:pt idx="9">
                    <c:v>severely food insecure</c:v>
                  </c:pt>
                  <c:pt idx="10">
                    <c:v>mild-moderate food insecure</c:v>
                  </c:pt>
                  <c:pt idx="11">
                    <c:v>food secure</c:v>
                  </c:pt>
                  <c:pt idx="12">
                    <c:v>severely food insecure</c:v>
                  </c:pt>
                  <c:pt idx="13">
                    <c:v>mild-moderate food insecure</c:v>
                  </c:pt>
                  <c:pt idx="14">
                    <c:v>food secure</c:v>
                  </c:pt>
                </c:lvl>
                <c:lvl>
                  <c:pt idx="0">
                    <c:v>southern Malawi</c:v>
                  </c:pt>
                  <c:pt idx="3">
                    <c:v>Central Malawi</c:v>
                  </c:pt>
                  <c:pt idx="6">
                    <c:v>Chipata</c:v>
                  </c:pt>
                  <c:pt idx="9">
                    <c:v>Lundazi</c:v>
                  </c:pt>
                  <c:pt idx="12">
                    <c:v>Sinda</c:v>
                  </c:pt>
                </c:lvl>
              </c:multiLvlStrCache>
            </c:multiLvlStrRef>
          </c:cat>
          <c:val>
            <c:numRef>
              <c:f>Sheet4!$Q$4:$Q$18</c:f>
              <c:numCache>
                <c:formatCode>General</c:formatCode>
                <c:ptCount val="15"/>
                <c:pt idx="0">
                  <c:v>42</c:v>
                </c:pt>
                <c:pt idx="1">
                  <c:v>29</c:v>
                </c:pt>
                <c:pt idx="2">
                  <c:v>20</c:v>
                </c:pt>
                <c:pt idx="3">
                  <c:v>59</c:v>
                </c:pt>
                <c:pt idx="4">
                  <c:v>63</c:v>
                </c:pt>
                <c:pt idx="5">
                  <c:v>31</c:v>
                </c:pt>
                <c:pt idx="6">
                  <c:v>48</c:v>
                </c:pt>
                <c:pt idx="7">
                  <c:v>39</c:v>
                </c:pt>
                <c:pt idx="8">
                  <c:v>52</c:v>
                </c:pt>
                <c:pt idx="9">
                  <c:v>0</c:v>
                </c:pt>
                <c:pt idx="10">
                  <c:v>69</c:v>
                </c:pt>
                <c:pt idx="11">
                  <c:v>37</c:v>
                </c:pt>
                <c:pt idx="12">
                  <c:v>57</c:v>
                </c:pt>
                <c:pt idx="13">
                  <c:v>42</c:v>
                </c:pt>
                <c:pt idx="14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DC-4444-B6E7-1C9F7A3BEA49}"/>
            </c:ext>
          </c:extLst>
        </c:ser>
        <c:ser>
          <c:idx val="1"/>
          <c:order val="1"/>
          <c:tx>
            <c:strRef>
              <c:f>Sheet4!$R$3</c:f>
              <c:strCache>
                <c:ptCount val="1"/>
                <c:pt idx="0">
                  <c:v>sole female adults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multiLvlStrRef>
              <c:f>Sheet4!$O$4:$P$18</c:f>
              <c:multiLvlStrCache>
                <c:ptCount val="15"/>
                <c:lvl>
                  <c:pt idx="0">
                    <c:v>severely food insecure</c:v>
                  </c:pt>
                  <c:pt idx="1">
                    <c:v>mild-moderate food insecure</c:v>
                  </c:pt>
                  <c:pt idx="2">
                    <c:v>food secure</c:v>
                  </c:pt>
                  <c:pt idx="3">
                    <c:v>severely food insecure</c:v>
                  </c:pt>
                  <c:pt idx="4">
                    <c:v>mild-moderate food insecure</c:v>
                  </c:pt>
                  <c:pt idx="5">
                    <c:v>food secure</c:v>
                  </c:pt>
                  <c:pt idx="6">
                    <c:v>severely food insecure</c:v>
                  </c:pt>
                  <c:pt idx="7">
                    <c:v>mild-moderate food insecure</c:v>
                  </c:pt>
                  <c:pt idx="8">
                    <c:v>food secure</c:v>
                  </c:pt>
                  <c:pt idx="9">
                    <c:v>severely food insecure</c:v>
                  </c:pt>
                  <c:pt idx="10">
                    <c:v>mild-moderate food insecure</c:v>
                  </c:pt>
                  <c:pt idx="11">
                    <c:v>food secure</c:v>
                  </c:pt>
                  <c:pt idx="12">
                    <c:v>severely food insecure</c:v>
                  </c:pt>
                  <c:pt idx="13">
                    <c:v>mild-moderate food insecure</c:v>
                  </c:pt>
                  <c:pt idx="14">
                    <c:v>food secure</c:v>
                  </c:pt>
                </c:lvl>
                <c:lvl>
                  <c:pt idx="0">
                    <c:v>southern Malawi</c:v>
                  </c:pt>
                  <c:pt idx="3">
                    <c:v>Central Malawi</c:v>
                  </c:pt>
                  <c:pt idx="6">
                    <c:v>Chipata</c:v>
                  </c:pt>
                  <c:pt idx="9">
                    <c:v>Lundazi</c:v>
                  </c:pt>
                  <c:pt idx="12">
                    <c:v>Sinda</c:v>
                  </c:pt>
                </c:lvl>
              </c:multiLvlStrCache>
            </c:multiLvlStrRef>
          </c:cat>
          <c:val>
            <c:numRef>
              <c:f>Sheet4!$R$4:$R$18</c:f>
              <c:numCache>
                <c:formatCode>General</c:formatCode>
                <c:ptCount val="15"/>
                <c:pt idx="0">
                  <c:v>39</c:v>
                </c:pt>
                <c:pt idx="1">
                  <c:v>68</c:v>
                </c:pt>
                <c:pt idx="2">
                  <c:v>76</c:v>
                </c:pt>
                <c:pt idx="3">
                  <c:v>32</c:v>
                </c:pt>
                <c:pt idx="4">
                  <c:v>29</c:v>
                </c:pt>
                <c:pt idx="5">
                  <c:v>57</c:v>
                </c:pt>
                <c:pt idx="6">
                  <c:v>21</c:v>
                </c:pt>
                <c:pt idx="7">
                  <c:v>18</c:v>
                </c:pt>
                <c:pt idx="8">
                  <c:v>38</c:v>
                </c:pt>
                <c:pt idx="9">
                  <c:v>41</c:v>
                </c:pt>
                <c:pt idx="10">
                  <c:v>24</c:v>
                </c:pt>
                <c:pt idx="11">
                  <c:v>51</c:v>
                </c:pt>
                <c:pt idx="12">
                  <c:v>31</c:v>
                </c:pt>
                <c:pt idx="13">
                  <c:v>29</c:v>
                </c:pt>
                <c:pt idx="14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DC-4444-B6E7-1C9F7A3BEA49}"/>
            </c:ext>
          </c:extLst>
        </c:ser>
        <c:ser>
          <c:idx val="2"/>
          <c:order val="2"/>
          <c:tx>
            <c:strRef>
              <c:f>Sheet4!$S$3</c:f>
              <c:strCache>
                <c:ptCount val="1"/>
                <c:pt idx="0">
                  <c:v>Sole male adults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multiLvlStrRef>
              <c:f>Sheet4!$O$4:$P$18</c:f>
              <c:multiLvlStrCache>
                <c:ptCount val="15"/>
                <c:lvl>
                  <c:pt idx="0">
                    <c:v>severely food insecure</c:v>
                  </c:pt>
                  <c:pt idx="1">
                    <c:v>mild-moderate food insecure</c:v>
                  </c:pt>
                  <c:pt idx="2">
                    <c:v>food secure</c:v>
                  </c:pt>
                  <c:pt idx="3">
                    <c:v>severely food insecure</c:v>
                  </c:pt>
                  <c:pt idx="4">
                    <c:v>mild-moderate food insecure</c:v>
                  </c:pt>
                  <c:pt idx="5">
                    <c:v>food secure</c:v>
                  </c:pt>
                  <c:pt idx="6">
                    <c:v>severely food insecure</c:v>
                  </c:pt>
                  <c:pt idx="7">
                    <c:v>mild-moderate food insecure</c:v>
                  </c:pt>
                  <c:pt idx="8">
                    <c:v>food secure</c:v>
                  </c:pt>
                  <c:pt idx="9">
                    <c:v>severely food insecure</c:v>
                  </c:pt>
                  <c:pt idx="10">
                    <c:v>mild-moderate food insecure</c:v>
                  </c:pt>
                  <c:pt idx="11">
                    <c:v>food secure</c:v>
                  </c:pt>
                  <c:pt idx="12">
                    <c:v>severely food insecure</c:v>
                  </c:pt>
                  <c:pt idx="13">
                    <c:v>mild-moderate food insecure</c:v>
                  </c:pt>
                  <c:pt idx="14">
                    <c:v>food secure</c:v>
                  </c:pt>
                </c:lvl>
                <c:lvl>
                  <c:pt idx="0">
                    <c:v>southern Malawi</c:v>
                  </c:pt>
                  <c:pt idx="3">
                    <c:v>Central Malawi</c:v>
                  </c:pt>
                  <c:pt idx="6">
                    <c:v>Chipata</c:v>
                  </c:pt>
                  <c:pt idx="9">
                    <c:v>Lundazi</c:v>
                  </c:pt>
                  <c:pt idx="12">
                    <c:v>Sinda</c:v>
                  </c:pt>
                </c:lvl>
              </c:multiLvlStrCache>
            </c:multiLvlStrRef>
          </c:cat>
          <c:val>
            <c:numRef>
              <c:f>Sheet4!$S$4:$S$18</c:f>
              <c:numCache>
                <c:formatCode>General</c:formatCode>
                <c:ptCount val="15"/>
                <c:pt idx="0">
                  <c:v>19</c:v>
                </c:pt>
                <c:pt idx="1">
                  <c:v>3</c:v>
                </c:pt>
                <c:pt idx="2">
                  <c:v>5</c:v>
                </c:pt>
                <c:pt idx="3">
                  <c:v>10</c:v>
                </c:pt>
                <c:pt idx="4">
                  <c:v>8</c:v>
                </c:pt>
                <c:pt idx="5">
                  <c:v>12</c:v>
                </c:pt>
                <c:pt idx="6">
                  <c:v>31</c:v>
                </c:pt>
                <c:pt idx="7">
                  <c:v>43</c:v>
                </c:pt>
                <c:pt idx="8">
                  <c:v>10</c:v>
                </c:pt>
                <c:pt idx="9">
                  <c:v>15</c:v>
                </c:pt>
                <c:pt idx="10">
                  <c:v>7</c:v>
                </c:pt>
                <c:pt idx="11">
                  <c:v>12</c:v>
                </c:pt>
                <c:pt idx="12">
                  <c:v>12</c:v>
                </c:pt>
                <c:pt idx="13">
                  <c:v>29</c:v>
                </c:pt>
                <c:pt idx="1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DC-4444-B6E7-1C9F7A3BEA49}"/>
            </c:ext>
          </c:extLst>
        </c:ser>
        <c:ser>
          <c:idx val="3"/>
          <c:order val="3"/>
          <c:tx>
            <c:strRef>
              <c:f>Sheet4!$T$3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Sheet4!$O$4:$P$18</c:f>
              <c:multiLvlStrCache>
                <c:ptCount val="15"/>
                <c:lvl>
                  <c:pt idx="0">
                    <c:v>severely food insecure</c:v>
                  </c:pt>
                  <c:pt idx="1">
                    <c:v>mild-moderate food insecure</c:v>
                  </c:pt>
                  <c:pt idx="2">
                    <c:v>food secure</c:v>
                  </c:pt>
                  <c:pt idx="3">
                    <c:v>severely food insecure</c:v>
                  </c:pt>
                  <c:pt idx="4">
                    <c:v>mild-moderate food insecure</c:v>
                  </c:pt>
                  <c:pt idx="5">
                    <c:v>food secure</c:v>
                  </c:pt>
                  <c:pt idx="6">
                    <c:v>severely food insecure</c:v>
                  </c:pt>
                  <c:pt idx="7">
                    <c:v>mild-moderate food insecure</c:v>
                  </c:pt>
                  <c:pt idx="8">
                    <c:v>food secure</c:v>
                  </c:pt>
                  <c:pt idx="9">
                    <c:v>severely food insecure</c:v>
                  </c:pt>
                  <c:pt idx="10">
                    <c:v>mild-moderate food insecure</c:v>
                  </c:pt>
                  <c:pt idx="11">
                    <c:v>food secure</c:v>
                  </c:pt>
                  <c:pt idx="12">
                    <c:v>severely food insecure</c:v>
                  </c:pt>
                  <c:pt idx="13">
                    <c:v>mild-moderate food insecure</c:v>
                  </c:pt>
                  <c:pt idx="14">
                    <c:v>food secure</c:v>
                  </c:pt>
                </c:lvl>
                <c:lvl>
                  <c:pt idx="0">
                    <c:v>southern Malawi</c:v>
                  </c:pt>
                  <c:pt idx="3">
                    <c:v>Central Malawi</c:v>
                  </c:pt>
                  <c:pt idx="6">
                    <c:v>Chipata</c:v>
                  </c:pt>
                  <c:pt idx="9">
                    <c:v>Lundazi</c:v>
                  </c:pt>
                  <c:pt idx="12">
                    <c:v>Sinda</c:v>
                  </c:pt>
                </c:lvl>
              </c:multiLvlStrCache>
            </c:multiLvlStrRef>
          </c:cat>
          <c:val>
            <c:numRef>
              <c:f>Sheet4!$T$4:$T$18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3-9EDC-4444-B6E7-1C9F7A3BEA4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522693872"/>
        <c:axId val="522694264"/>
      </c:barChart>
      <c:catAx>
        <c:axId val="52269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94264"/>
        <c:crosses val="autoZero"/>
        <c:auto val="1"/>
        <c:lblAlgn val="ctr"/>
        <c:lblOffset val="100"/>
        <c:noMultiLvlLbl val="0"/>
      </c:catAx>
      <c:valAx>
        <c:axId val="522694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Proportion of households</a:t>
                </a:r>
              </a:p>
            </c:rich>
          </c:tx>
          <c:layout>
            <c:manualLayout>
              <c:xMode val="edge"/>
              <c:yMode val="edge"/>
              <c:x val="1.4124293785310734E-3"/>
              <c:y val="0.164781396429199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93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88616454485245422"/>
          <c:y val="0.12034355780154346"/>
          <c:w val="0.10977175166188338"/>
          <c:h val="0.483604469820816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4857644913029937E-2"/>
          <c:w val="0.97639746599680766"/>
          <c:h val="0.76215312069042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</c:f>
              <c:strCache>
                <c:ptCount val="1"/>
                <c:pt idx="0">
                  <c:v>Control 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F9A-4006-ABE9-7F1C4D4509C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F9A-4006-ABE9-7F1C4D4509C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3F9A-4006-ABE9-7F1C4D4509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Sheet1!$B$17:$B$19</c:f>
              <c:strCache>
                <c:ptCount val="3"/>
                <c:pt idx="0">
                  <c:v>Hoya</c:v>
                </c:pt>
                <c:pt idx="1">
                  <c:v>Kapara</c:v>
                </c:pt>
                <c:pt idx="2">
                  <c:v>Kawalala</c:v>
                </c:pt>
              </c:strCache>
            </c:strRef>
          </c:cat>
          <c:val>
            <c:numRef>
              <c:f>Sheet1!$C$17:$C$19</c:f>
              <c:numCache>
                <c:formatCode>0</c:formatCode>
                <c:ptCount val="3"/>
                <c:pt idx="0">
                  <c:v>1296.3455964283119</c:v>
                </c:pt>
                <c:pt idx="1">
                  <c:v>3901.3008531449973</c:v>
                </c:pt>
                <c:pt idx="2">
                  <c:v>1924.6945719780088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9A-4006-ABE9-7F1C4D4509C7}"/>
            </c:ext>
          </c:extLst>
        </c:ser>
        <c:ser>
          <c:idx val="1"/>
          <c:order val="1"/>
          <c:tx>
            <c:strRef>
              <c:f>Sheet1!$D$16</c:f>
              <c:strCache>
                <c:ptCount val="1"/>
                <c:pt idx="0">
                  <c:v>RI/DS+maize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3F9A-4006-ABE9-7F1C4D4509C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3F9A-4006-ABE9-7F1C4D4509C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3F9A-4006-ABE9-7F1C4D4509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Sheet1!$B$17:$B$19</c:f>
              <c:strCache>
                <c:ptCount val="3"/>
                <c:pt idx="0">
                  <c:v>Hoya</c:v>
                </c:pt>
                <c:pt idx="1">
                  <c:v>Kapara</c:v>
                </c:pt>
                <c:pt idx="2">
                  <c:v>Kawalala</c:v>
                </c:pt>
              </c:strCache>
            </c:strRef>
          </c:cat>
          <c:val>
            <c:numRef>
              <c:f>Sheet1!$D$17:$D$19</c:f>
              <c:numCache>
                <c:formatCode>0</c:formatCode>
                <c:ptCount val="3"/>
                <c:pt idx="0">
                  <c:v>1075.7480494518215</c:v>
                </c:pt>
                <c:pt idx="1">
                  <c:v>3780.8698555143114</c:v>
                </c:pt>
                <c:pt idx="2">
                  <c:v>2453.3121336129152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F9A-4006-ABE9-7F1C4D4509C7}"/>
            </c:ext>
          </c:extLst>
        </c:ser>
        <c:ser>
          <c:idx val="2"/>
          <c:order val="2"/>
          <c:tx>
            <c:strRef>
              <c:f>Sheet1!$E$16</c:f>
              <c:strCache>
                <c:ptCount val="1"/>
                <c:pt idx="0">
                  <c:v>RI/DS+maize-legume rot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3F9A-4006-ABE9-7F1C4D4509C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3F9A-4006-ABE9-7F1C4D4509C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3F9A-4006-ABE9-7F1C4D4509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Sheet1!$B$17:$B$19</c:f>
              <c:strCache>
                <c:ptCount val="3"/>
                <c:pt idx="0">
                  <c:v>Hoya</c:v>
                </c:pt>
                <c:pt idx="1">
                  <c:v>Kapara</c:v>
                </c:pt>
                <c:pt idx="2">
                  <c:v>Kawalala</c:v>
                </c:pt>
              </c:strCache>
            </c:strRef>
          </c:cat>
          <c:val>
            <c:numRef>
              <c:f>Sheet1!$E$17:$E$19</c:f>
              <c:numCache>
                <c:formatCode>0</c:formatCode>
                <c:ptCount val="3"/>
                <c:pt idx="0">
                  <c:v>1948.3351137326636</c:v>
                </c:pt>
                <c:pt idx="1">
                  <c:v>3724.9527935647293</c:v>
                </c:pt>
                <c:pt idx="2">
                  <c:v>2848.3967443460533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F9A-4006-ABE9-7F1C4D4509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5091488"/>
        <c:axId val="445088744"/>
      </c:barChart>
      <c:catAx>
        <c:axId val="4450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088744"/>
        <c:crosses val="autoZero"/>
        <c:auto val="1"/>
        <c:lblAlgn val="ctr"/>
        <c:lblOffset val="100"/>
        <c:noMultiLvlLbl val="0"/>
      </c:catAx>
      <c:valAx>
        <c:axId val="445088744"/>
        <c:scaling>
          <c:orientation val="minMax"/>
          <c:max val="6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445091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8501583028422807E-2"/>
          <c:y val="0.86110614351172199"/>
          <c:w val="0.9097446705216834"/>
          <c:h val="5.03650463560813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98968232419224"/>
          <c:y val="6.2383807793256627E-2"/>
          <c:w val="0.84914898516805115"/>
          <c:h val="0.80586976926642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Conventional ridge tillage, Mz-Gn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B00-494C-BF9E-34DA552FE5A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B00-494C-BF9E-34DA552FE5A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B00-494C-BF9E-34DA552FE5A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4B00-494C-BF9E-34DA552FE5A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4B00-494C-BF9E-34DA552FE5A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4B00-494C-BF9E-34DA552FE5A9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4B00-494C-BF9E-34DA552FE5A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4B00-494C-BF9E-34DA552FE5A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4B00-494C-BF9E-34DA552FE5A9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4B00-494C-BF9E-34DA552FE5A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Sheet1!$B$2:$K$2</c:f>
              <c:strCache>
                <c:ptCount val="10"/>
                <c:pt idx="0">
                  <c:v>Lemu</c:v>
                </c:pt>
                <c:pt idx="1">
                  <c:v>Herbert</c:v>
                </c:pt>
                <c:pt idx="2">
                  <c:v>Malula</c:v>
                </c:pt>
                <c:pt idx="3">
                  <c:v>Matandika</c:v>
                </c:pt>
                <c:pt idx="4">
                  <c:v>Songani</c:v>
                </c:pt>
                <c:pt idx="5">
                  <c:v>Chipeni</c:v>
                </c:pt>
                <c:pt idx="6">
                  <c:v>Chinguluwe</c:v>
                </c:pt>
                <c:pt idx="7">
                  <c:v>Linga</c:v>
                </c:pt>
                <c:pt idx="8">
                  <c:v>Mwansambo</c:v>
                </c:pt>
                <c:pt idx="9">
                  <c:v>Zidyana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3092.5270889426697</c:v>
                </c:pt>
                <c:pt idx="1">
                  <c:v>4396.0185497794109</c:v>
                </c:pt>
                <c:pt idx="2">
                  <c:v>3089.2793440633054</c:v>
                </c:pt>
                <c:pt idx="3">
                  <c:v>3089.2793440633054</c:v>
                </c:pt>
                <c:pt idx="4">
                  <c:v>4670.1450755041114</c:v>
                </c:pt>
                <c:pt idx="5" formatCode="0">
                  <c:v>3610.344777689696</c:v>
                </c:pt>
                <c:pt idx="6" formatCode="0">
                  <c:v>2719.4130522334058</c:v>
                </c:pt>
                <c:pt idx="7" formatCode="0">
                  <c:v>2855.991138890503</c:v>
                </c:pt>
                <c:pt idx="8" formatCode="0">
                  <c:v>4011.8850537010139</c:v>
                </c:pt>
                <c:pt idx="9" formatCode="0">
                  <c:v>3471.8264411452901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B00-494C-BF9E-34DA552FE5A9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CA, Mz-Gn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4B00-494C-BF9E-34DA552FE5A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4B00-494C-BF9E-34DA552FE5A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4B00-494C-BF9E-34DA552FE5A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4B00-494C-BF9E-34DA552FE5A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4B00-494C-BF9E-34DA552FE5A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4B00-494C-BF9E-34DA552FE5A9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4B00-494C-BF9E-34DA552FE5A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4B00-494C-BF9E-34DA552FE5A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4B00-494C-BF9E-34DA552FE5A9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4B00-494C-BF9E-34DA552FE5A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Sheet1!$B$2:$K$2</c:f>
              <c:strCache>
                <c:ptCount val="10"/>
                <c:pt idx="0">
                  <c:v>Lemu</c:v>
                </c:pt>
                <c:pt idx="1">
                  <c:v>Herbert</c:v>
                </c:pt>
                <c:pt idx="2">
                  <c:v>Malula</c:v>
                </c:pt>
                <c:pt idx="3">
                  <c:v>Matandika</c:v>
                </c:pt>
                <c:pt idx="4">
                  <c:v>Songani</c:v>
                </c:pt>
                <c:pt idx="5">
                  <c:v>Chipeni</c:v>
                </c:pt>
                <c:pt idx="6">
                  <c:v>Chinguluwe</c:v>
                </c:pt>
                <c:pt idx="7">
                  <c:v>Linga</c:v>
                </c:pt>
                <c:pt idx="8">
                  <c:v>Mwansambo</c:v>
                </c:pt>
                <c:pt idx="9">
                  <c:v>Zidyana</c:v>
                </c:pt>
              </c:strCache>
            </c:strRef>
          </c:cat>
          <c:val>
            <c:numRef>
              <c:f>Sheet1!$B$4:$K$4</c:f>
              <c:numCache>
                <c:formatCode>General</c:formatCode>
                <c:ptCount val="10"/>
                <c:pt idx="0">
                  <c:v>3751.9751735342729</c:v>
                </c:pt>
                <c:pt idx="1">
                  <c:v>4657.2160817728172</c:v>
                </c:pt>
                <c:pt idx="2">
                  <c:v>3864.7427678243971</c:v>
                </c:pt>
                <c:pt idx="3">
                  <c:v>3864.7427678243971</c:v>
                </c:pt>
                <c:pt idx="4">
                  <c:v>4765.5965688461592</c:v>
                </c:pt>
                <c:pt idx="5" formatCode="0">
                  <c:v>4783.9986669866348</c:v>
                </c:pt>
                <c:pt idx="6" formatCode="0">
                  <c:v>3623.5097740458282</c:v>
                </c:pt>
                <c:pt idx="7" formatCode="0">
                  <c:v>3651.8479447435921</c:v>
                </c:pt>
                <c:pt idx="8" formatCode="0">
                  <c:v>5374.1181576696536</c:v>
                </c:pt>
                <c:pt idx="9" formatCode="0">
                  <c:v>5037.3980162381949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4B00-494C-BF9E-34DA552FE5A9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CA, Mz-Gn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4B00-494C-BF9E-34DA552FE5A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4B00-494C-BF9E-34DA552FE5A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4B00-494C-BF9E-34DA552FE5A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4B00-494C-BF9E-34DA552FE5A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4B00-494C-BF9E-34DA552FE5A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4B00-494C-BF9E-34DA552FE5A9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4B00-494C-BF9E-34DA552FE5A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4B00-494C-BF9E-34DA552FE5A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4B00-494C-BF9E-34DA552FE5A9}"/>
                </c:ext>
              </c:extLst>
            </c:dLbl>
            <c:dLbl>
              <c:idx val="9"/>
              <c:layout>
                <c:manualLayout>
                  <c:x val="-1.8560487519664681E-16"/>
                  <c:y val="3.150598613736638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4B00-494C-BF9E-34DA552FE5A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Sheet1!$B$2:$K$2</c:f>
              <c:strCache>
                <c:ptCount val="10"/>
                <c:pt idx="0">
                  <c:v>Lemu</c:v>
                </c:pt>
                <c:pt idx="1">
                  <c:v>Herbert</c:v>
                </c:pt>
                <c:pt idx="2">
                  <c:v>Malula</c:v>
                </c:pt>
                <c:pt idx="3">
                  <c:v>Matandika</c:v>
                </c:pt>
                <c:pt idx="4">
                  <c:v>Songani</c:v>
                </c:pt>
                <c:pt idx="5">
                  <c:v>Chipeni</c:v>
                </c:pt>
                <c:pt idx="6">
                  <c:v>Chinguluwe</c:v>
                </c:pt>
                <c:pt idx="7">
                  <c:v>Linga</c:v>
                </c:pt>
                <c:pt idx="8">
                  <c:v>Mwansambo</c:v>
                </c:pt>
                <c:pt idx="9">
                  <c:v>Zidyana</c:v>
                </c:pt>
              </c:strCache>
            </c:strRef>
          </c:cat>
          <c:val>
            <c:numRef>
              <c:f>Sheet1!$B$5:$K$5</c:f>
              <c:numCache>
                <c:formatCode>General</c:formatCode>
                <c:ptCount val="10"/>
                <c:pt idx="0">
                  <c:v>3249.5552006300677</c:v>
                </c:pt>
                <c:pt idx="1">
                  <c:v>3989.6909769049703</c:v>
                </c:pt>
                <c:pt idx="2">
                  <c:v>2373.5813827223196</c:v>
                </c:pt>
                <c:pt idx="3">
                  <c:v>2373.5813827223196</c:v>
                </c:pt>
                <c:pt idx="4">
                  <c:v>4831.8014352656692</c:v>
                </c:pt>
                <c:pt idx="5" formatCode="0">
                  <c:v>4789.5707314442807</c:v>
                </c:pt>
                <c:pt idx="6" formatCode="0">
                  <c:v>3580.8714259833341</c:v>
                </c:pt>
                <c:pt idx="7" formatCode="0">
                  <c:v>3877.8922551992578</c:v>
                </c:pt>
                <c:pt idx="8" formatCode="0">
                  <c:v>5397.3234130621549</c:v>
                </c:pt>
                <c:pt idx="9" formatCode="0">
                  <c:v>4916.1743150594193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4B00-494C-BF9E-34DA552FE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5089528"/>
        <c:axId val="445085216"/>
      </c:barChart>
      <c:catAx>
        <c:axId val="445089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GB" b="1"/>
                  <a:t>Sites</a:t>
                </a:r>
              </a:p>
            </c:rich>
          </c:tx>
          <c:layout>
            <c:manualLayout>
              <c:xMode val="edge"/>
              <c:yMode val="edge"/>
              <c:x val="0.51715583470166715"/>
              <c:y val="0.947369902079547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en-US"/>
          </a:p>
        </c:txPr>
        <c:crossAx val="4450852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45085216"/>
        <c:scaling>
          <c:orientation val="minMax"/>
          <c:max val="7000"/>
        </c:scaling>
        <c:delete val="0"/>
        <c:axPos val="l"/>
        <c:majorGridlines>
          <c:spPr>
            <a:ln w="3175">
              <a:solidFill>
                <a:schemeClr val="bg1">
                  <a:lumMod val="65000"/>
                </a:scheme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GB" sz="1600" b="1" dirty="0"/>
                  <a:t>Maize grain yield (kg/ha)</a:t>
                </a:r>
              </a:p>
            </c:rich>
          </c:tx>
          <c:layout>
            <c:manualLayout>
              <c:xMode val="edge"/>
              <c:yMode val="edge"/>
              <c:x val="9.4059711784318534E-3"/>
              <c:y val="0.1657083389151025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en-US"/>
          </a:p>
        </c:txPr>
        <c:crossAx val="44508952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en-US"/>
          </a:p>
        </c:txPr>
      </c:legendEntry>
      <c:layout>
        <c:manualLayout>
          <c:xMode val="edge"/>
          <c:yMode val="edge"/>
          <c:x val="0.22105495561632715"/>
          <c:y val="0.11533471876185585"/>
          <c:w val="0.61467019952036017"/>
          <c:h val="5.1060720775287699E-2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50694240290297"/>
          <c:y val="7.2640150777335336E-2"/>
          <c:w val="0.86433505322085313"/>
          <c:h val="0.80586976926642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Sheet1!$A$33</c:f>
              <c:strCache>
                <c:ptCount val="1"/>
                <c:pt idx="0">
                  <c:v>Conventional ridge tillage, maize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ADC-4100-B70D-79B67D44B20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ADC-4100-B70D-79B67D44B20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ADC-4100-B70D-79B67D44B20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ADC-4100-B70D-79B67D44B20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EADC-4100-B70D-79B67D44B20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ADC-4100-B70D-79B67D44B20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EADC-4100-B70D-79B67D44B20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EADC-4100-B70D-79B67D44B20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EADC-4100-B70D-79B67D44B20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EADC-4100-B70D-79B67D44B20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Sheet1!$B$32:$K$32</c:f>
              <c:strCache>
                <c:ptCount val="10"/>
                <c:pt idx="0">
                  <c:v>Chinguluwe</c:v>
                </c:pt>
                <c:pt idx="1">
                  <c:v>Chipeni</c:v>
                </c:pt>
                <c:pt idx="2">
                  <c:v>Herbert</c:v>
                </c:pt>
                <c:pt idx="3">
                  <c:v>Lemu</c:v>
                </c:pt>
                <c:pt idx="4">
                  <c:v>Linga</c:v>
                </c:pt>
                <c:pt idx="5">
                  <c:v>Matandika</c:v>
                </c:pt>
                <c:pt idx="6">
                  <c:v>Malula</c:v>
                </c:pt>
                <c:pt idx="7">
                  <c:v>Mwansambo</c:v>
                </c:pt>
                <c:pt idx="8">
                  <c:v>Songani</c:v>
                </c:pt>
                <c:pt idx="9">
                  <c:v>Zidyana</c:v>
                </c:pt>
              </c:strCache>
            </c:strRef>
          </c:cat>
          <c:val>
            <c:numRef>
              <c:f>Sheet1!$B$33:$K$33</c:f>
              <c:numCache>
                <c:formatCode>0</c:formatCode>
                <c:ptCount val="10"/>
                <c:pt idx="0">
                  <c:v>941.31795384978398</c:v>
                </c:pt>
                <c:pt idx="1">
                  <c:v>785.66138048810569</c:v>
                </c:pt>
                <c:pt idx="2">
                  <c:v>235.95072930229932</c:v>
                </c:pt>
                <c:pt idx="3">
                  <c:v>892.43006698615102</c:v>
                </c:pt>
                <c:pt idx="4">
                  <c:v>476.55697062455738</c:v>
                </c:pt>
                <c:pt idx="5">
                  <c:v>1163.9721144069365</c:v>
                </c:pt>
                <c:pt idx="6">
                  <c:v>111.50599573763282</c:v>
                </c:pt>
                <c:pt idx="7">
                  <c:v>686.50645975152156</c:v>
                </c:pt>
                <c:pt idx="8">
                  <c:v>1451.4414589536573</c:v>
                </c:pt>
                <c:pt idx="9">
                  <c:v>916.81325211340425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ADC-4100-B70D-79B67D44B20F}"/>
            </c:ext>
          </c:extLst>
        </c:ser>
        <c:ser>
          <c:idx val="1"/>
          <c:order val="1"/>
          <c:tx>
            <c:strRef>
              <c:f>Sheet1!$A$34</c:f>
              <c:strCache>
                <c:ptCount val="1"/>
                <c:pt idx="0">
                  <c:v>CA, maize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EADC-4100-B70D-79B67D44B20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EADC-4100-B70D-79B67D44B20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EADC-4100-B70D-79B67D44B20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EADC-4100-B70D-79B67D44B20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EADC-4100-B70D-79B67D44B20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EADC-4100-B70D-79B67D44B20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EADC-4100-B70D-79B67D44B20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EADC-4100-B70D-79B67D44B20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EADC-4100-B70D-79B67D44B20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EADC-4100-B70D-79B67D44B20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Sheet1!$B$32:$K$32</c:f>
              <c:strCache>
                <c:ptCount val="10"/>
                <c:pt idx="0">
                  <c:v>Chinguluwe</c:v>
                </c:pt>
                <c:pt idx="1">
                  <c:v>Chipeni</c:v>
                </c:pt>
                <c:pt idx="2">
                  <c:v>Herbert</c:v>
                </c:pt>
                <c:pt idx="3">
                  <c:v>Lemu</c:v>
                </c:pt>
                <c:pt idx="4">
                  <c:v>Linga</c:v>
                </c:pt>
                <c:pt idx="5">
                  <c:v>Matandika</c:v>
                </c:pt>
                <c:pt idx="6">
                  <c:v>Malula</c:v>
                </c:pt>
                <c:pt idx="7">
                  <c:v>Mwansambo</c:v>
                </c:pt>
                <c:pt idx="8">
                  <c:v>Songani</c:v>
                </c:pt>
                <c:pt idx="9">
                  <c:v>Zidyana</c:v>
                </c:pt>
              </c:strCache>
            </c:strRef>
          </c:cat>
          <c:val>
            <c:numRef>
              <c:f>Sheet1!$B$34:$K$34</c:f>
              <c:numCache>
                <c:formatCode>0</c:formatCode>
                <c:ptCount val="10"/>
                <c:pt idx="0">
                  <c:v>1567.4069142033279</c:v>
                </c:pt>
                <c:pt idx="1">
                  <c:v>1463.4984844068938</c:v>
                </c:pt>
                <c:pt idx="2">
                  <c:v>428.46097871790045</c:v>
                </c:pt>
                <c:pt idx="3">
                  <c:v>2764.5094299951966</c:v>
                </c:pt>
                <c:pt idx="4">
                  <c:v>948.71945563876773</c:v>
                </c:pt>
                <c:pt idx="5">
                  <c:v>1923.2547434968201</c:v>
                </c:pt>
                <c:pt idx="6">
                  <c:v>198.99492730688974</c:v>
                </c:pt>
                <c:pt idx="7">
                  <c:v>1498.0448565377792</c:v>
                </c:pt>
                <c:pt idx="8">
                  <c:v>2300.2558617852305</c:v>
                </c:pt>
                <c:pt idx="9">
                  <c:v>1475.3373569385531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EADC-4100-B70D-79B67D44B20F}"/>
            </c:ext>
          </c:extLst>
        </c:ser>
        <c:ser>
          <c:idx val="2"/>
          <c:order val="2"/>
          <c:tx>
            <c:strRef>
              <c:f>Sheet1!$A$35</c:f>
              <c:strCache>
                <c:ptCount val="1"/>
                <c:pt idx="0">
                  <c:v>CA, maize/legume</c:v>
                </c:pt>
              </c:strCache>
            </c:strRef>
          </c:tx>
          <c:spPr>
            <a:solidFill>
              <a:srgbClr val="66FF99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EADC-4100-B70D-79B67D44B20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EADC-4100-B70D-79B67D44B20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ab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EADC-4100-B70D-79B67D44B20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EADC-4100-B70D-79B67D44B20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EADC-4100-B70D-79B67D44B20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EADC-4100-B70D-79B67D44B20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EADC-4100-B70D-79B67D44B20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EADC-4100-B70D-79B67D44B20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EADC-4100-B70D-79B67D44B20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EADC-4100-B70D-79B67D44B20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Sheet1!$B$32:$K$32</c:f>
              <c:strCache>
                <c:ptCount val="10"/>
                <c:pt idx="0">
                  <c:v>Chinguluwe</c:v>
                </c:pt>
                <c:pt idx="1">
                  <c:v>Chipeni</c:v>
                </c:pt>
                <c:pt idx="2">
                  <c:v>Herbert</c:v>
                </c:pt>
                <c:pt idx="3">
                  <c:v>Lemu</c:v>
                </c:pt>
                <c:pt idx="4">
                  <c:v>Linga</c:v>
                </c:pt>
                <c:pt idx="5">
                  <c:v>Matandika</c:v>
                </c:pt>
                <c:pt idx="6">
                  <c:v>Malula</c:v>
                </c:pt>
                <c:pt idx="7">
                  <c:v>Mwansambo</c:v>
                </c:pt>
                <c:pt idx="8">
                  <c:v>Songani</c:v>
                </c:pt>
                <c:pt idx="9">
                  <c:v>Zidyana</c:v>
                </c:pt>
              </c:strCache>
            </c:strRef>
          </c:cat>
          <c:val>
            <c:numRef>
              <c:f>Sheet1!$B$35:$K$35</c:f>
              <c:numCache>
                <c:formatCode>0</c:formatCode>
                <c:ptCount val="10"/>
                <c:pt idx="0">
                  <c:v>1552.0021656309325</c:v>
                </c:pt>
                <c:pt idx="1">
                  <c:v>1476.9932287755571</c:v>
                </c:pt>
                <c:pt idx="2">
                  <c:v>362.8380784639005</c:v>
                </c:pt>
                <c:pt idx="3">
                  <c:v>2535.0349005864614</c:v>
                </c:pt>
                <c:pt idx="4">
                  <c:v>1033.4092872246006</c:v>
                </c:pt>
                <c:pt idx="5">
                  <c:v>2389.9078923292814</c:v>
                </c:pt>
                <c:pt idx="6">
                  <c:v>168.29090980645805</c:v>
                </c:pt>
                <c:pt idx="7">
                  <c:v>1536.696850288751</c:v>
                </c:pt>
                <c:pt idx="8">
                  <c:v>2262.5896819135291</c:v>
                </c:pt>
                <c:pt idx="9">
                  <c:v>1473.8486437530053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EADC-4100-B70D-79B67D44B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5090704"/>
        <c:axId val="445089136"/>
      </c:barChart>
      <c:catAx>
        <c:axId val="445090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GB" b="1"/>
                  <a:t>Sites</a:t>
                </a:r>
              </a:p>
            </c:rich>
          </c:tx>
          <c:layout>
            <c:manualLayout>
              <c:xMode val="edge"/>
              <c:yMode val="edge"/>
              <c:x val="0.51715583470166715"/>
              <c:y val="0.947369902079547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en-US"/>
          </a:p>
        </c:txPr>
        <c:crossAx val="445089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45089136"/>
        <c:scaling>
          <c:orientation val="minMax"/>
          <c:max val="5000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GB" sz="1600" b="1"/>
                  <a:t>Legume</a:t>
                </a:r>
                <a:r>
                  <a:rPr lang="en-GB" sz="1600" b="1" baseline="0"/>
                  <a:t> </a:t>
                </a:r>
                <a:r>
                  <a:rPr lang="en-GB" sz="1600" b="1"/>
                  <a:t>Grain yield (kg/ha)</a:t>
                </a:r>
              </a:p>
            </c:rich>
          </c:tx>
          <c:layout>
            <c:manualLayout>
              <c:xMode val="edge"/>
              <c:yMode val="edge"/>
              <c:x val="9.4059711784318534E-3"/>
              <c:y val="0.16570833891510256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en-US"/>
          </a:p>
        </c:txPr>
        <c:crossAx val="44509070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en-US"/>
          </a:p>
        </c:txPr>
      </c:legendEntry>
      <c:layout>
        <c:manualLayout>
          <c:xMode val="edge"/>
          <c:yMode val="edge"/>
          <c:x val="0.21545270076534551"/>
          <c:y val="0.17206085665547885"/>
          <c:w val="0.61467019952036017"/>
          <c:h val="5.1060720775287699E-2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2834185200535"/>
          <c:y val="3.672895365691229E-2"/>
          <c:w val="0.85288978680296545"/>
          <c:h val="0.5990457163003878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28-4C14-B2C1-0998A62EB1D4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28-4C14-B2C1-0998A62EB1D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B28-4C14-B2C1-0998A62EB1D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B28-4C14-B2C1-0998A62EB1D4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B28-4C14-B2C1-0998A62EB1D4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B28-4C14-B2C1-0998A62EB1D4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B28-4C14-B2C1-0998A62EB1D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B28-4C14-B2C1-0998A62EB1D4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B28-4C14-B2C1-0998A62EB1D4}"/>
              </c:ext>
            </c:extLst>
          </c:dPt>
          <c:dPt>
            <c:idx val="9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B28-4C14-B2C1-0998A62EB1D4}"/>
              </c:ext>
            </c:extLst>
          </c:dPt>
          <c:dPt>
            <c:idx val="1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B28-4C14-B2C1-0998A62EB1D4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B28-4C14-B2C1-0998A62EB1D4}"/>
              </c:ext>
            </c:extLst>
          </c:dPt>
          <c:dPt>
            <c:idx val="12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B28-4C14-B2C1-0998A62EB1D4}"/>
              </c:ext>
            </c:extLst>
          </c:dPt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B28-4C14-B2C1-0998A62EB1D4}"/>
              </c:ext>
            </c:extLst>
          </c:dPt>
          <c:dPt>
            <c:idx val="14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B28-4C14-B2C1-0998A62EB1D4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B28-4C14-B2C1-0998A62EB1D4}"/>
              </c:ext>
            </c:extLst>
          </c:dPt>
          <c:dPt>
            <c:idx val="16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B28-4C14-B2C1-0998A62EB1D4}"/>
              </c:ext>
            </c:extLst>
          </c:dPt>
          <c:dPt>
            <c:idx val="17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B28-4C14-B2C1-0998A62EB1D4}"/>
              </c:ext>
            </c:extLst>
          </c:dPt>
          <c:dPt>
            <c:idx val="18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B28-4C14-B2C1-0998A62EB1D4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B28-4C14-B2C1-0998A62EB1D4}"/>
              </c:ext>
            </c:extLst>
          </c:dPt>
          <c:cat>
            <c:multiLvlStrRef>
              <c:f>Sheet1!$S$3:$T$22</c:f>
              <c:multiLvlStrCache>
                <c:ptCount val="20"/>
                <c:lvl>
                  <c:pt idx="0">
                    <c:v>CP+Mz-Gn/Pp</c:v>
                  </c:pt>
                  <c:pt idx="1">
                    <c:v>CA+Mz-GN/Pp</c:v>
                  </c:pt>
                  <c:pt idx="2">
                    <c:v>CA+Mz/Pp-GN/Pp</c:v>
                  </c:pt>
                  <c:pt idx="3">
                    <c:v>CP+Mz</c:v>
                  </c:pt>
                  <c:pt idx="4">
                    <c:v>CP+Mz-Gn/Pp</c:v>
                  </c:pt>
                  <c:pt idx="5">
                    <c:v>CA+Mz-GN/Pp</c:v>
                  </c:pt>
                  <c:pt idx="6">
                    <c:v>CA+Mz/Pp-GN/Pp</c:v>
                  </c:pt>
                  <c:pt idx="7">
                    <c:v>CP+Mz</c:v>
                  </c:pt>
                  <c:pt idx="8">
                    <c:v>CP+Mz-Gn/Pp</c:v>
                  </c:pt>
                  <c:pt idx="9">
                    <c:v>CA+Mz-GN/Pp</c:v>
                  </c:pt>
                  <c:pt idx="10">
                    <c:v>CA+Mz/Pp-GN/Pp</c:v>
                  </c:pt>
                  <c:pt idx="11">
                    <c:v>CP+Mz</c:v>
                  </c:pt>
                  <c:pt idx="12">
                    <c:v>CP+Mz-Gn/Pp</c:v>
                  </c:pt>
                  <c:pt idx="13">
                    <c:v>CA+Mz-GN/Pp</c:v>
                  </c:pt>
                  <c:pt idx="14">
                    <c:v>CA+Mz/Pp-GN/Pp</c:v>
                  </c:pt>
                  <c:pt idx="15">
                    <c:v>CP+Mz</c:v>
                  </c:pt>
                  <c:pt idx="16">
                    <c:v>CP+Mz-Gn/Pp</c:v>
                  </c:pt>
                  <c:pt idx="17">
                    <c:v>CA+Mz-GN/Pp</c:v>
                  </c:pt>
                  <c:pt idx="18">
                    <c:v>CA+Mz/Pp-GN/Pp</c:v>
                  </c:pt>
                  <c:pt idx="19">
                    <c:v>CP+Mz</c:v>
                  </c:pt>
                </c:lvl>
                <c:lvl>
                  <c:pt idx="0">
                    <c:v>Malula</c:v>
                  </c:pt>
                  <c:pt idx="4">
                    <c:v>Herbert</c:v>
                  </c:pt>
                  <c:pt idx="8">
                    <c:v>Lemu</c:v>
                  </c:pt>
                  <c:pt idx="12">
                    <c:v>Matandika</c:v>
                  </c:pt>
                  <c:pt idx="16">
                    <c:v>Songani</c:v>
                  </c:pt>
                </c:lvl>
              </c:multiLvlStrCache>
            </c:multiLvlStrRef>
          </c:cat>
          <c:val>
            <c:numRef>
              <c:f>Sheet1!$U$3:$U$22</c:f>
              <c:numCache>
                <c:formatCode>0</c:formatCode>
                <c:ptCount val="20"/>
                <c:pt idx="0">
                  <c:v>28.333333333333339</c:v>
                </c:pt>
                <c:pt idx="1">
                  <c:v>63.333333333333329</c:v>
                </c:pt>
                <c:pt idx="2">
                  <c:v>60.000000000000007</c:v>
                </c:pt>
                <c:pt idx="3">
                  <c:v>13.333333333333334</c:v>
                </c:pt>
                <c:pt idx="4">
                  <c:v>13.095238095238097</c:v>
                </c:pt>
                <c:pt idx="5">
                  <c:v>41.666666666666671</c:v>
                </c:pt>
                <c:pt idx="6">
                  <c:v>40.476190476190474</c:v>
                </c:pt>
                <c:pt idx="7">
                  <c:v>13.095238095238097</c:v>
                </c:pt>
                <c:pt idx="8">
                  <c:v>46.666666666666664</c:v>
                </c:pt>
                <c:pt idx="9">
                  <c:v>68.611111111111128</c:v>
                </c:pt>
                <c:pt idx="10">
                  <c:v>67.777777777777771</c:v>
                </c:pt>
                <c:pt idx="11">
                  <c:v>30</c:v>
                </c:pt>
                <c:pt idx="12">
                  <c:v>18.333333333333336</c:v>
                </c:pt>
                <c:pt idx="13">
                  <c:v>50</c:v>
                </c:pt>
                <c:pt idx="14">
                  <c:v>48.333333333333343</c:v>
                </c:pt>
                <c:pt idx="15">
                  <c:v>13.333333333333334</c:v>
                </c:pt>
                <c:pt idx="16">
                  <c:v>14.16666666666667</c:v>
                </c:pt>
                <c:pt idx="17">
                  <c:v>28.333333333333339</c:v>
                </c:pt>
                <c:pt idx="18">
                  <c:v>26.666666666666668</c:v>
                </c:pt>
                <c:pt idx="19">
                  <c:v>9.1666666666666679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AB28-4C14-B2C1-0998A62EB1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20"/>
        <c:axId val="129706288"/>
        <c:axId val="129704720"/>
      </c:barChart>
      <c:catAx>
        <c:axId val="12970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704720"/>
        <c:crosses val="autoZero"/>
        <c:auto val="1"/>
        <c:lblAlgn val="ctr"/>
        <c:lblOffset val="100"/>
        <c:noMultiLvlLbl val="0"/>
      </c:catAx>
      <c:valAx>
        <c:axId val="12970472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Evaluation scores by </a:t>
                </a:r>
              </a:p>
              <a:p>
                <a:pPr>
                  <a:defRPr sz="1800"/>
                </a:pPr>
                <a:r>
                  <a:rPr lang="en-US" sz="1800" dirty="0"/>
                  <a:t>farmers (%)</a:t>
                </a:r>
              </a:p>
            </c:rich>
          </c:tx>
          <c:layout>
            <c:manualLayout>
              <c:xMode val="edge"/>
              <c:yMode val="edge"/>
              <c:x val="1.4619883040935672E-3"/>
              <c:y val="0.118790104595134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706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>
              <a:lumMod val="95000"/>
              <a:lumOff val="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9C-4299-BB1B-4DE2FD96CDB0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9C-4299-BB1B-4DE2FD96CDB0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9C-4299-BB1B-4DE2FD96CDB0}"/>
              </c:ext>
            </c:extLst>
          </c:dPt>
          <c:cat>
            <c:strRef>
              <c:f>Lemu!$AM$3:$AO$3</c:f>
              <c:strCache>
                <c:ptCount val="3"/>
                <c:pt idx="0">
                  <c:v>CP Mz+ G/nuts/PP Rot</c:v>
                </c:pt>
                <c:pt idx="1">
                  <c:v>CA Mz+Gnut</c:v>
                </c:pt>
                <c:pt idx="2">
                  <c:v>Mz/PP Int+G/nuts/PP</c:v>
                </c:pt>
              </c:strCache>
            </c:strRef>
          </c:cat>
          <c:val>
            <c:numRef>
              <c:f>Lemu!$AM$4:$AO$4</c:f>
              <c:numCache>
                <c:formatCode>General</c:formatCode>
                <c:ptCount val="3"/>
                <c:pt idx="0">
                  <c:v>1144.73</c:v>
                </c:pt>
                <c:pt idx="1">
                  <c:v>1784.67</c:v>
                </c:pt>
                <c:pt idx="2">
                  <c:v>1673.28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69C-4299-BB1B-4DE2FD96C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5160360"/>
        <c:axId val="435161144"/>
      </c:barChart>
      <c:catAx>
        <c:axId val="435160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161144"/>
        <c:crosses val="autoZero"/>
        <c:auto val="1"/>
        <c:lblAlgn val="ctr"/>
        <c:lblOffset val="100"/>
        <c:noMultiLvlLbl val="0"/>
      </c:catAx>
      <c:valAx>
        <c:axId val="435161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Net benefits (USD $/ ha)</a:t>
                </a:r>
              </a:p>
            </c:rich>
          </c:tx>
          <c:layout>
            <c:manualLayout>
              <c:xMode val="edge"/>
              <c:yMode val="edge"/>
              <c:x val="0"/>
              <c:y val="0.218168290404377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160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57170126461466"/>
          <c:y val="5.3101331083614547E-2"/>
          <c:w val="0.84827761870675256"/>
          <c:h val="0.8128880764904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Sheet1!$M$40</c:f>
              <c:strCache>
                <c:ptCount val="1"/>
                <c:pt idx="0">
                  <c:v>Net benefits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EC821C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FA8-4557-80F5-22ECEB9F5BEE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FA8-4557-80F5-22ECEB9F5BEE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FA8-4557-80F5-22ECEB9F5BEE}"/>
              </c:ext>
            </c:extLst>
          </c:dPt>
          <c:cat>
            <c:strRef>
              <c:f>Sheet1!$L$41:$L$44</c:f>
              <c:strCache>
                <c:ptCount val="4"/>
                <c:pt idx="0">
                  <c:v>CP  sole maize</c:v>
                </c:pt>
                <c:pt idx="1">
                  <c:v>CA sole maize</c:v>
                </c:pt>
                <c:pt idx="2">
                  <c:v>CA +maize+legume intercrop</c:v>
                </c:pt>
                <c:pt idx="3">
                  <c:v>CA+maize+legume rotation</c:v>
                </c:pt>
              </c:strCache>
            </c:strRef>
          </c:cat>
          <c:val>
            <c:numRef>
              <c:f>Sheet1!$M$41:$M$44</c:f>
              <c:numCache>
                <c:formatCode>0.00</c:formatCode>
                <c:ptCount val="4"/>
                <c:pt idx="0" formatCode="General">
                  <c:v>421.74</c:v>
                </c:pt>
                <c:pt idx="1">
                  <c:v>626.35</c:v>
                </c:pt>
                <c:pt idx="2" formatCode="General">
                  <c:v>618.14</c:v>
                </c:pt>
                <c:pt idx="3" formatCode="General">
                  <c:v>281.25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FA8-4557-80F5-22ECEB9F5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7619400"/>
        <c:axId val="347619792"/>
      </c:barChart>
      <c:catAx>
        <c:axId val="34761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619792"/>
        <c:crosses val="autoZero"/>
        <c:auto val="1"/>
        <c:lblAlgn val="ctr"/>
        <c:lblOffset val="100"/>
        <c:noMultiLvlLbl val="0"/>
      </c:catAx>
      <c:valAx>
        <c:axId val="34761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Net-benefits USD$/ha</a:t>
                </a:r>
              </a:p>
            </c:rich>
          </c:tx>
          <c:layout>
            <c:manualLayout>
              <c:xMode val="edge"/>
              <c:yMode val="edge"/>
              <c:x val="8.7786924361727518E-3"/>
              <c:y val="0.176911323584551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619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69869271148799"/>
          <c:y val="3.9356000954426151E-2"/>
          <c:w val="0.83705771754492231"/>
          <c:h val="0.764047959914101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Sheet1!$R$40</c:f>
              <c:strCache>
                <c:ptCount val="1"/>
                <c:pt idx="0">
                  <c:v>Netbenefits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F3-42D5-BCCF-148CA883556A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F3-42D5-BCCF-148CA883556A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F3-42D5-BCCF-148CA883556A}"/>
              </c:ext>
            </c:extLst>
          </c:dPt>
          <c:cat>
            <c:strRef>
              <c:f>Sheet1!$Q$41:$Q$43</c:f>
              <c:strCache>
                <c:ptCount val="3"/>
                <c:pt idx="0">
                  <c:v>CP  sole maize</c:v>
                </c:pt>
                <c:pt idx="1">
                  <c:v>CA sole maize</c:v>
                </c:pt>
                <c:pt idx="2">
                  <c:v>CA+maize+legume rotation</c:v>
                </c:pt>
              </c:strCache>
            </c:strRef>
          </c:cat>
          <c:val>
            <c:numRef>
              <c:f>Sheet1!$R$41:$R$43</c:f>
              <c:numCache>
                <c:formatCode>General</c:formatCode>
                <c:ptCount val="3"/>
                <c:pt idx="0">
                  <c:v>562.78</c:v>
                </c:pt>
                <c:pt idx="1">
                  <c:v>581.51</c:v>
                </c:pt>
                <c:pt idx="2">
                  <c:v>1099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F3-42D5-BCCF-148CA88355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3946240"/>
        <c:axId val="303947024"/>
      </c:barChart>
      <c:catAx>
        <c:axId val="30394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947024"/>
        <c:crosses val="autoZero"/>
        <c:auto val="1"/>
        <c:lblAlgn val="ctr"/>
        <c:lblOffset val="100"/>
        <c:noMultiLvlLbl val="0"/>
      </c:catAx>
      <c:valAx>
        <c:axId val="3039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Net benefit (USD/ha)</a:t>
                </a:r>
              </a:p>
            </c:rich>
          </c:tx>
          <c:layout>
            <c:manualLayout>
              <c:xMode val="edge"/>
              <c:yMode val="edge"/>
              <c:x val="1.3043478260869565E-2"/>
              <c:y val="0.131430219929405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94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CDI!$G$2</c:f>
              <c:strCache>
                <c:ptCount val="1"/>
                <c:pt idx="0">
                  <c:v>2011/201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CDI!$F$3:$F$5</c:f>
              <c:strCache>
                <c:ptCount val="3"/>
                <c:pt idx="0">
                  <c:v>southern Malawi</c:v>
                </c:pt>
                <c:pt idx="1">
                  <c:v>Central  Malawi</c:v>
                </c:pt>
                <c:pt idx="2">
                  <c:v>eastern Zambia</c:v>
                </c:pt>
              </c:strCache>
            </c:strRef>
          </c:cat>
          <c:val>
            <c:numRef>
              <c:f>CDI!$G$3:$G$5</c:f>
              <c:numCache>
                <c:formatCode>0.00</c:formatCode>
                <c:ptCount val="3"/>
                <c:pt idx="0">
                  <c:v>0.39999999999999997</c:v>
                </c:pt>
                <c:pt idx="1">
                  <c:v>0.38666666666666666</c:v>
                </c:pt>
                <c:pt idx="2">
                  <c:v>0.40333333333333332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EA-4B11-8412-A5F632E31ACD}"/>
            </c:ext>
          </c:extLst>
        </c:ser>
        <c:ser>
          <c:idx val="1"/>
          <c:order val="1"/>
          <c:tx>
            <c:strRef>
              <c:f>CDI!$H$2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762123"/>
              </a:solidFill>
            </a:ln>
            <a:effectLst/>
          </c:spPr>
          <c:invertIfNegative val="0"/>
          <c:cat>
            <c:strRef>
              <c:f>CDI!$F$3:$F$5</c:f>
              <c:strCache>
                <c:ptCount val="3"/>
                <c:pt idx="0">
                  <c:v>southern Malawi</c:v>
                </c:pt>
                <c:pt idx="1">
                  <c:v>Central  Malawi</c:v>
                </c:pt>
                <c:pt idx="2">
                  <c:v>eastern Zambia</c:v>
                </c:pt>
              </c:strCache>
            </c:strRef>
          </c:cat>
          <c:val>
            <c:numRef>
              <c:f>CDI!$H$3:$H$5</c:f>
              <c:numCache>
                <c:formatCode>0.00</c:formatCode>
                <c:ptCount val="3"/>
                <c:pt idx="0" formatCode="General">
                  <c:v>0.6</c:v>
                </c:pt>
                <c:pt idx="1">
                  <c:v>0.43333333333333335</c:v>
                </c:pt>
                <c:pt idx="2" formatCode="General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EA-4B11-8412-A5F632E31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4622744"/>
        <c:axId val="544619608"/>
      </c:barChart>
      <c:catAx>
        <c:axId val="544622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619608"/>
        <c:crosses val="autoZero"/>
        <c:auto val="1"/>
        <c:lblAlgn val="ctr"/>
        <c:lblOffset val="100"/>
        <c:noMultiLvlLbl val="0"/>
      </c:catAx>
      <c:valAx>
        <c:axId val="544619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Crop Diversity Index</a:t>
                </a:r>
              </a:p>
            </c:rich>
          </c:tx>
          <c:layout>
            <c:manualLayout>
              <c:xMode val="edge"/>
              <c:yMode val="edge"/>
              <c:x val="0"/>
              <c:y val="0.184301921937177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622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237693755261721"/>
          <c:y val="0.91732473964947925"/>
          <c:w val="0.40291895706432923"/>
          <c:h val="7.46107442214884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/>
              <a:t>Gender</a:t>
            </a:r>
            <a:r>
              <a:rPr lang="en-ZW" baseline="0" dirty="0"/>
              <a:t> dynamic  are context specific</a:t>
            </a:r>
          </a:p>
          <a:p>
            <a:r>
              <a:rPr lang="en-ZW" baseline="0" dirty="0"/>
              <a:t>Though both central and southern Malawi are matrilineal societies. Women in southern Malawi have more autonomy   compared to the central. The make most of the key production decisions.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04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33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5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19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75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18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13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25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88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dirty="0"/>
              <a:t>There is positive</a:t>
            </a:r>
            <a:r>
              <a:rPr lang="en-ZW" baseline="0" dirty="0"/>
              <a:t>  and significant correlation between crop diversity and food and nutritional status of the household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59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9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600200"/>
            <a:ext cx="7829550" cy="1143000"/>
          </a:xfrm>
        </p:spPr>
        <p:txBody>
          <a:bodyPr/>
          <a:lstStyle/>
          <a:p>
            <a:r>
              <a:rPr lang="en-US" b="1" dirty="0"/>
              <a:t>Progress on Research led by CIMMYT under Africa RISING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3733800"/>
            <a:ext cx="5867400" cy="1219200"/>
          </a:xfrm>
        </p:spPr>
        <p:txBody>
          <a:bodyPr/>
          <a:lstStyle/>
          <a:p>
            <a:r>
              <a:rPr lang="en-US" b="1" i="1" dirty="0"/>
              <a:t>Christian Thierfelder </a:t>
            </a:r>
          </a:p>
          <a:p>
            <a:r>
              <a:rPr lang="en-US" dirty="0"/>
              <a:t>with contributions from Mulundu Mwila, Richard Museka, Mphatso Gama and Munyaradzi </a:t>
            </a:r>
            <a:r>
              <a:rPr lang="en-US" dirty="0" err="1"/>
              <a:t>Mutenje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95300" y="22860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Effect of long-term conservation agriculture on maize productivity in Malawi, 2019/2020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7DDCBA4-407C-4A7F-BB66-AF1AC24D5E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609261"/>
              </p:ext>
            </p:extLst>
          </p:nvPr>
        </p:nvGraphicFramePr>
        <p:xfrm>
          <a:off x="152400" y="1524000"/>
          <a:ext cx="8839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0255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85192" y="7620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Effect of long-term conservation agriculture on legume productivity in Malawi, 2019/2020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C58EF1C-852C-4524-8C5A-B86DBA8E23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9723060"/>
              </p:ext>
            </p:extLst>
          </p:nvPr>
        </p:nvGraphicFramePr>
        <p:xfrm>
          <a:off x="27992" y="1371600"/>
          <a:ext cx="9067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3758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89560" y="228600"/>
            <a:ext cx="841248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How do farmers evaluate our main technologies – Southern Malawi?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2849D6B-C002-4FBC-BCDD-70CAE4BF3E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083513"/>
              </p:ext>
            </p:extLst>
          </p:nvPr>
        </p:nvGraphicFramePr>
        <p:xfrm>
          <a:off x="152400" y="1524000"/>
          <a:ext cx="8686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023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>
            <a:extLst>
              <a:ext uri="{FF2B5EF4-FFF2-40B4-BE49-F238E27FC236}">
                <a16:creationId xmlns:a16="http://schemas.microsoft.com/office/drawing/2014/main" id="{55AE27CB-C408-46D4-A211-E78BBAF0BFB9}"/>
              </a:ext>
            </a:extLst>
          </p:cNvPr>
          <p:cNvSpPr txBox="1">
            <a:spLocks/>
          </p:cNvSpPr>
          <p:nvPr/>
        </p:nvSpPr>
        <p:spPr>
          <a:xfrm>
            <a:off x="571500" y="1447800"/>
            <a:ext cx="81534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Southern Malawi, net benefits 2019/2020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CA53821B-2154-44D6-828F-D3E283B5B0C6}"/>
              </a:ext>
            </a:extLst>
          </p:cNvPr>
          <p:cNvSpPr txBox="1">
            <a:spLocks/>
          </p:cNvSpPr>
          <p:nvPr/>
        </p:nvSpPr>
        <p:spPr>
          <a:xfrm>
            <a:off x="800100" y="1752600"/>
            <a:ext cx="81534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b="1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A9EE6F2-71DD-47FF-BB97-C8D903557B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181965"/>
              </p:ext>
            </p:extLst>
          </p:nvPr>
        </p:nvGraphicFramePr>
        <p:xfrm>
          <a:off x="571500" y="2362200"/>
          <a:ext cx="7924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0743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022458"/>
              </p:ext>
            </p:extLst>
          </p:nvPr>
        </p:nvGraphicFramePr>
        <p:xfrm>
          <a:off x="152400" y="2514600"/>
          <a:ext cx="8382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F0BF844-9D2D-459E-92B2-4047BE6887BD}"/>
              </a:ext>
            </a:extLst>
          </p:cNvPr>
          <p:cNvSpPr txBox="1"/>
          <p:nvPr/>
        </p:nvSpPr>
        <p:spPr>
          <a:xfrm>
            <a:off x="609600" y="13716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 Manual CA cropping system, net-benefits, Eastern Zambia 2019/2020</a:t>
            </a:r>
          </a:p>
          <a:p>
            <a:pPr algn="ctr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7969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208685"/>
              </p:ext>
            </p:extLst>
          </p:nvPr>
        </p:nvGraphicFramePr>
        <p:xfrm>
          <a:off x="149268" y="2457189"/>
          <a:ext cx="8763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DDE5059-D5EF-4AF7-B893-835EE2F4F513}"/>
              </a:ext>
            </a:extLst>
          </p:cNvPr>
          <p:cNvSpPr txBox="1"/>
          <p:nvPr/>
        </p:nvSpPr>
        <p:spPr>
          <a:xfrm>
            <a:off x="1066800" y="12954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Animal traction CA system, net benefits, Eastern Zambia, 2019/2020</a:t>
            </a:r>
          </a:p>
          <a:p>
            <a:pPr algn="ctr"/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157471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62964-069B-46B9-9252-0F233D19F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/>
              <a:t>Nutritional and diversity indexes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EFDF6A-E48C-4AC1-876E-CCE4A9F34C9D}"/>
              </a:ext>
            </a:extLst>
          </p:cNvPr>
          <p:cNvSpPr txBox="1"/>
          <p:nvPr/>
        </p:nvSpPr>
        <p:spPr>
          <a:xfrm>
            <a:off x="304800" y="2286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i="1" dirty="0"/>
              <a:t>Food Consumption Score (FCS):</a:t>
            </a:r>
            <a:r>
              <a:rPr lang="de-DE" sz="2400" dirty="0"/>
              <a:t>  composite index </a:t>
            </a:r>
            <a:r>
              <a:rPr lang="en-GB" sz="2400" dirty="0"/>
              <a:t>on dietary diversity, food frequency, and the relative nutritional importance of nine different food groups (quality of household diet)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88114A-58B8-442B-B9D0-208CCA9127D3}"/>
              </a:ext>
            </a:extLst>
          </p:cNvPr>
          <p:cNvSpPr txBox="1"/>
          <p:nvPr/>
        </p:nvSpPr>
        <p:spPr>
          <a:xfrm>
            <a:off x="304800" y="37338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/>
              <a:t>Household Food Insecurity Access Score (HFIAS): </a:t>
            </a:r>
            <a:r>
              <a:rPr lang="en-GB" sz="2400" dirty="0"/>
              <a:t>measures household’s behavioural and psychological responses and strategies  to food insecurity or perceived food insecurity</a:t>
            </a:r>
            <a:endParaRPr lang="en-GB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2A4DC5-8E65-4B8A-9E27-E9EE2E5E6135}"/>
              </a:ext>
            </a:extLst>
          </p:cNvPr>
          <p:cNvSpPr txBox="1"/>
          <p:nvPr/>
        </p:nvSpPr>
        <p:spPr>
          <a:xfrm>
            <a:off x="304800" y="51816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/>
              <a:t>Crop Diversity Index (CDI): </a:t>
            </a:r>
            <a:r>
              <a:rPr lang="en-GB" sz="2400" dirty="0"/>
              <a:t>measures how diverse the cropping system is (number of crops intercropped in an area)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80337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ZW" sz="3200" b="1" dirty="0"/>
              <a:t>Crop Diversity index (CDI)</a:t>
            </a:r>
            <a:endParaRPr lang="en-GB" sz="3200" b="1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2C04686-1096-417B-A6AD-D7BB885E42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9392371"/>
              </p:ext>
            </p:extLst>
          </p:nvPr>
        </p:nvGraphicFramePr>
        <p:xfrm>
          <a:off x="304800" y="1981200"/>
          <a:ext cx="8534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5846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710346"/>
              </p:ext>
            </p:extLst>
          </p:nvPr>
        </p:nvGraphicFramePr>
        <p:xfrm>
          <a:off x="304800" y="1880175"/>
          <a:ext cx="8534400" cy="482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7D51525-DB7F-4048-9917-B72A818D6DE7}"/>
              </a:ext>
            </a:extLst>
          </p:cNvPr>
          <p:cNvSpPr/>
          <p:nvPr/>
        </p:nvSpPr>
        <p:spPr>
          <a:xfrm>
            <a:off x="1447800" y="129540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3200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Food Consumption Score (FCS), 2019</a:t>
            </a:r>
          </a:p>
        </p:txBody>
      </p:sp>
    </p:spTree>
    <p:extLst>
      <p:ext uri="{BB962C8B-B14F-4D97-AF65-F5344CB8AC3E}">
        <p14:creationId xmlns:p14="http://schemas.microsoft.com/office/powerpoint/2010/main" val="2704802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71600"/>
            <a:ext cx="8534400" cy="1143000"/>
          </a:xfrm>
        </p:spPr>
        <p:txBody>
          <a:bodyPr>
            <a:normAutofit/>
          </a:bodyPr>
          <a:lstStyle/>
          <a:p>
            <a:pPr algn="ctr"/>
            <a:r>
              <a:rPr lang="en-ZW" sz="3200" b="1" dirty="0"/>
              <a:t>Food security status of households and intensity of agricultural diversification</a:t>
            </a:r>
            <a:endParaRPr lang="en-GB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051407"/>
              </p:ext>
            </p:extLst>
          </p:nvPr>
        </p:nvGraphicFramePr>
        <p:xfrm>
          <a:off x="419100" y="3048000"/>
          <a:ext cx="8305800" cy="314460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7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r>
                        <a:rPr lang="en-ZW" sz="2000" dirty="0"/>
                        <a:t>Food security  indicator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Southern Malawi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Central Malawi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W" sz="2000" dirty="0"/>
                        <a:t>Eastern Zambia</a:t>
                      </a:r>
                      <a:endParaRPr lang="en-GB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2000" b="1" dirty="0"/>
                        <a:t>Average CDI</a:t>
                      </a:r>
                      <a:endParaRPr lang="en-GB" sz="2000" b="1" dirty="0"/>
                    </a:p>
                    <a:p>
                      <a:endParaRPr lang="en-GB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045">
                <a:tc>
                  <a:txBody>
                    <a:bodyPr/>
                    <a:lstStyle/>
                    <a:p>
                      <a:r>
                        <a:rPr lang="en-ZW" dirty="0"/>
                        <a:t>Poor FCS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0.36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8481">
                <a:tc>
                  <a:txBody>
                    <a:bodyPr/>
                    <a:lstStyle/>
                    <a:p>
                      <a:r>
                        <a:rPr lang="en-ZW" dirty="0"/>
                        <a:t>Borderline FCS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481">
                <a:tc>
                  <a:txBody>
                    <a:bodyPr/>
                    <a:lstStyle/>
                    <a:p>
                      <a:r>
                        <a:rPr lang="en-ZW" dirty="0"/>
                        <a:t>Acceptable FCS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dirty="0"/>
                        <a:t>0.57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13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06" y="1127221"/>
            <a:ext cx="8229600" cy="1143000"/>
          </a:xfrm>
        </p:spPr>
        <p:txBody>
          <a:bodyPr/>
          <a:lstStyle/>
          <a:p>
            <a:r>
              <a:rPr lang="en-US" b="1" dirty="0"/>
              <a:t>Challenges in ESA Research areas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7D944A-02B6-4985-9B88-81AD316279EE}"/>
              </a:ext>
            </a:extLst>
          </p:cNvPr>
          <p:cNvSpPr txBox="1"/>
          <p:nvPr/>
        </p:nvSpPr>
        <p:spPr>
          <a:xfrm>
            <a:off x="228600" y="2510641"/>
            <a:ext cx="4724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Climate change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Natural Resources Degradation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Food &amp; Nutritional Insecurity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Low Incomes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AAAFB3-6BFE-4EEA-A730-C438E161A3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095" y="2187727"/>
            <a:ext cx="3483829" cy="23080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506973-929C-4200-90E9-44F3F98534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515" y="4587779"/>
            <a:ext cx="3483829" cy="227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4453780"/>
              </p:ext>
            </p:extLst>
          </p:nvPr>
        </p:nvGraphicFramePr>
        <p:xfrm>
          <a:off x="-16701" y="1589761"/>
          <a:ext cx="4491362" cy="4745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807528"/>
              </p:ext>
            </p:extLst>
          </p:nvPr>
        </p:nvGraphicFramePr>
        <p:xfrm>
          <a:off x="4592614" y="1600200"/>
          <a:ext cx="4338962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40826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A90392-C080-4303-BBE0-87B260389C1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98704"/>
              </p:ext>
            </p:extLst>
          </p:nvPr>
        </p:nvGraphicFramePr>
        <p:xfrm>
          <a:off x="131523" y="982341"/>
          <a:ext cx="8991600" cy="5700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373BA31-5870-4E75-8D75-CB8BB48702DF}"/>
              </a:ext>
            </a:extLst>
          </p:cNvPr>
          <p:cNvSpPr txBox="1"/>
          <p:nvPr/>
        </p:nvSpPr>
        <p:spPr>
          <a:xfrm>
            <a:off x="152400" y="175591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HFIAS groups  gendered by Household agriculture production  decision  maker </a:t>
            </a:r>
          </a:p>
          <a:p>
            <a:pPr algn="ctr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57171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9F85-85C9-46AB-BA4D-0B1B7F8A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143000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/>
              <a:t>Joint working group papers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655D2-6F8B-4F2E-8497-95DAACD88904}"/>
              </a:ext>
            </a:extLst>
          </p:cNvPr>
          <p:cNvSpPr txBox="1"/>
          <p:nvPr/>
        </p:nvSpPr>
        <p:spPr>
          <a:xfrm>
            <a:off x="304800" y="2286000"/>
            <a:ext cx="83058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b="1" i="1" dirty="0"/>
              <a:t>Crop diversification in conservation agriculture is critical for climate adaptation </a:t>
            </a:r>
            <a:r>
              <a:rPr lang="en-AU" sz="2400" dirty="0"/>
              <a:t>(lead: Adam Komarek)</a:t>
            </a:r>
            <a:r>
              <a:rPr lang="en-AU" sz="2400" b="1" i="1" dirty="0"/>
              <a:t> – </a:t>
            </a:r>
            <a:r>
              <a:rPr lang="en-AU" sz="2400" dirty="0"/>
              <a:t>rejected from Nature Sustainability =&gt; now at Agriculture Systems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/>
              <a:t>Paper linking yield data with GIS </a:t>
            </a:r>
            <a:r>
              <a:rPr lang="en-GB" sz="2400" dirty="0"/>
              <a:t>(lead: Francis Muthoni) – in advanced stage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/>
              <a:t>Joint paper on Mechanization </a:t>
            </a:r>
            <a:r>
              <a:rPr lang="en-GB" sz="2400" dirty="0"/>
              <a:t>(lead: Christopher Mutungi) – no movement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/>
              <a:t>Joint paper on Doubled-up legumes </a:t>
            </a:r>
            <a:r>
              <a:rPr lang="en-GB" sz="2400" dirty="0"/>
              <a:t>(lead: </a:t>
            </a:r>
            <a:r>
              <a:rPr lang="en-GB" sz="2400" dirty="0" err="1"/>
              <a:t>Sieg</a:t>
            </a:r>
            <a:r>
              <a:rPr lang="en-GB" sz="2400" dirty="0"/>
              <a:t>/Regis) – we provided data (both agronomic and economic) - ongoing</a:t>
            </a:r>
          </a:p>
        </p:txBody>
      </p:sp>
    </p:spTree>
    <p:extLst>
      <p:ext uri="{BB962C8B-B14F-4D97-AF65-F5344CB8AC3E}">
        <p14:creationId xmlns:p14="http://schemas.microsoft.com/office/powerpoint/2010/main" val="376031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D1E24E-F3B6-40EC-9B12-0C98B99A4BC5}"/>
              </a:ext>
            </a:extLst>
          </p:cNvPr>
          <p:cNvSpPr/>
          <p:nvPr/>
        </p:nvSpPr>
        <p:spPr>
          <a:xfrm>
            <a:off x="-76200" y="0"/>
            <a:ext cx="9220200" cy="685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27A13-7A1E-4999-B8E2-CEC839213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Komarek paper</a:t>
            </a:r>
            <a:br>
              <a:rPr lang="en-US" sz="4900" b="1" dirty="0"/>
            </a:br>
            <a:r>
              <a:rPr lang="en-US" sz="4000" dirty="0"/>
              <a:t>Predicted effect of precipitation balance on cropping-system yield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096791-C7D8-40D5-B19B-95E18E7691C8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23"/>
          <a:stretch/>
        </p:blipFill>
        <p:spPr bwMode="auto">
          <a:xfrm>
            <a:off x="83975" y="2073806"/>
            <a:ext cx="8976049" cy="43867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B06AEE-767E-4E89-A574-FE7087D449B9}"/>
              </a:ext>
            </a:extLst>
          </p:cNvPr>
          <p:cNvSpPr txBox="1"/>
          <p:nvPr/>
        </p:nvSpPr>
        <p:spPr>
          <a:xfrm>
            <a:off x="-76200" y="646059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Komarek et al. 2020. submitted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06842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C8247E-96A6-4D92-9134-6F165B42D3BE}"/>
              </a:ext>
            </a:extLst>
          </p:cNvPr>
          <p:cNvSpPr/>
          <p:nvPr/>
        </p:nvSpPr>
        <p:spPr>
          <a:xfrm>
            <a:off x="-18662" y="0"/>
            <a:ext cx="9144000" cy="685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B20BDB-DA38-44E5-A193-818085738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/>
              <a:t>Komarek paper </a:t>
            </a:r>
            <a:br>
              <a:rPr lang="en-US" b="1" dirty="0"/>
            </a:br>
            <a:r>
              <a:rPr lang="de-DE" sz="4000" dirty="0"/>
              <a:t>Predicted effect of heat stress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189257-345B-4A97-A440-3B347F7B6643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79"/>
          <a:stretch/>
        </p:blipFill>
        <p:spPr>
          <a:xfrm>
            <a:off x="339012" y="1905000"/>
            <a:ext cx="8576387" cy="4191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823B87-546C-461A-8A19-9C2EE212AFC0}"/>
              </a:ext>
            </a:extLst>
          </p:cNvPr>
          <p:cNvSpPr txBox="1"/>
          <p:nvPr/>
        </p:nvSpPr>
        <p:spPr>
          <a:xfrm>
            <a:off x="28057" y="6434389"/>
            <a:ext cx="391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Komarek et al. 2020. submitted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18903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FA9-1E91-4819-97B7-C312AD6405D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8534400" cy="1295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Komarek paper</a:t>
            </a:r>
            <a:br>
              <a:rPr lang="de-DE" sz="3200" b="1" dirty="0"/>
            </a:br>
            <a:r>
              <a:rPr lang="de-DE" sz="3200" dirty="0"/>
              <a:t>Effect of CA on combined heat and drought stress</a:t>
            </a:r>
            <a:endParaRPr lang="en-GB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6B628-761F-4B4E-9F90-27E60601EE5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6644" y="1332130"/>
            <a:ext cx="54864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109F41-A7FE-4625-BB29-69B48408B225}"/>
              </a:ext>
            </a:extLst>
          </p:cNvPr>
          <p:cNvSpPr txBox="1"/>
          <p:nvPr/>
        </p:nvSpPr>
        <p:spPr>
          <a:xfrm>
            <a:off x="152400" y="6019799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Komarek et al. 2020. submitted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303051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9F85-85C9-46AB-BA4D-0B1B7F8A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Own papers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655D2-6F8B-4F2E-8497-95DAACD88904}"/>
              </a:ext>
            </a:extLst>
          </p:cNvPr>
          <p:cNvSpPr txBox="1"/>
          <p:nvPr/>
        </p:nvSpPr>
        <p:spPr>
          <a:xfrm>
            <a:off x="419100" y="1965960"/>
            <a:ext cx="8305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Madembo, C., Mhlanga, B., Thierfelder, C., 2020. </a:t>
            </a:r>
            <a:r>
              <a:rPr lang="en-GB" sz="2400" b="1" dirty="0"/>
              <a:t>Productivity or stability? Exploring maize-legume intercropping strategies for smallholder Conservation Agriculture farmers in Zimbabwe</a:t>
            </a:r>
            <a:r>
              <a:rPr lang="en-GB" sz="2400" dirty="0"/>
              <a:t>. Agricultural Systems 185, 102921. published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i="1" dirty="0"/>
              <a:t>Conservation Agriculture under drought – untangling its effects on soil moisture </a:t>
            </a:r>
            <a:r>
              <a:rPr lang="en-GB" sz="2400" b="1" i="1" dirty="0"/>
              <a:t>and productivity </a:t>
            </a:r>
            <a:r>
              <a:rPr lang="en-GB" sz="2400" dirty="0"/>
              <a:t>(Thierfelder and Mhlanga)  - submitted to </a:t>
            </a:r>
            <a:r>
              <a:rPr lang="en-GB" sz="2400" dirty="0" err="1"/>
              <a:t>Geoderma</a:t>
            </a:r>
            <a:endParaRPr lang="en-GB" sz="2400" dirty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i="1" dirty="0"/>
              <a:t>Short-term gains versus long-term sustainability - the need for long-term trials in Conservation Agriculture research </a:t>
            </a:r>
            <a:r>
              <a:rPr lang="en-GB" sz="2400" dirty="0"/>
              <a:t>(lead: Mhlanga and </a:t>
            </a:r>
            <a:r>
              <a:rPr lang="en-US" sz="2400" dirty="0"/>
              <a:t>Thierfelder) – major review by Agriculture Ecosystems and Environment re-submitted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04765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9F85-85C9-46AB-BA4D-0B1B7F8A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Own papers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655D2-6F8B-4F2E-8497-95DAACD88904}"/>
              </a:ext>
            </a:extLst>
          </p:cNvPr>
          <p:cNvSpPr txBox="1"/>
          <p:nvPr/>
        </p:nvSpPr>
        <p:spPr>
          <a:xfrm>
            <a:off x="419100" y="1965960"/>
            <a:ext cx="8305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/>
              <a:t>Doubled-up legume systems and Conservation Agriculture - a promising practice? Exploring options to intensify legume systems in Eastern Zambia </a:t>
            </a:r>
            <a:r>
              <a:rPr lang="en-GB" sz="2400" dirty="0"/>
              <a:t>(lead: Mulundu Mwila) – paper re-submitted to Scientific Reports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/>
              <a:t>Nutrition and resilience will make conservation agriculture more attractive for Zambian smallholders. </a:t>
            </a:r>
            <a:r>
              <a:rPr lang="de-DE" sz="2400" dirty="0"/>
              <a:t>Mhlanga B., Mwila, M, and Thierfelder C. </a:t>
            </a:r>
            <a:r>
              <a:rPr lang="en-GB" sz="2400" i="1" dirty="0"/>
              <a:t>Agriculture Systems</a:t>
            </a:r>
            <a:r>
              <a:rPr lang="en-GB" sz="2400" dirty="0"/>
              <a:t> under review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49918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DAF1787-DBC2-40DA-BBED-CC2BC9622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6858000" cy="1219200"/>
          </a:xfrm>
        </p:spPr>
        <p:txBody>
          <a:bodyPr>
            <a:normAutofit fontScale="92500"/>
          </a:bodyPr>
          <a:lstStyle/>
          <a:p>
            <a:r>
              <a:rPr lang="de-DE" b="1" dirty="0">
                <a:latin typeface="+mj-lt"/>
              </a:rPr>
              <a:t>Doubled-up systems under CA </a:t>
            </a:r>
            <a:endParaRPr lang="en-GB" b="1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BF391-C526-4DBD-BE96-59833177965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" y="1371600"/>
            <a:ext cx="8839200" cy="4514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DCA5BE-0331-4299-B73E-14A6B393A040}"/>
              </a:ext>
            </a:extLst>
          </p:cNvPr>
          <p:cNvSpPr txBox="1"/>
          <p:nvPr/>
        </p:nvSpPr>
        <p:spPr>
          <a:xfrm>
            <a:off x="152400" y="62484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Mwila et al. 2020 submitted to Scientific Reports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64868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3ABE9-5095-479C-BFB5-0E19DBAE7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37160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On book chapters and medicine briefs......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482BE7-D0B2-49A9-9D5A-DAEB4D4C6C84}"/>
              </a:ext>
            </a:extLst>
          </p:cNvPr>
          <p:cNvSpPr txBox="1"/>
          <p:nvPr/>
        </p:nvSpPr>
        <p:spPr>
          <a:xfrm>
            <a:off x="304800" y="2850684"/>
            <a:ext cx="8305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W" sz="2800" dirty="0"/>
              <a:t>Conservation agriculture in manual maize-legume systems (Medicine brief)</a:t>
            </a:r>
            <a:endParaRPr lang="en-GB" sz="2800" dirty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W" sz="2800" dirty="0"/>
              <a:t>Conservation agriculture in animal traction maize-legume systems (Medicine brief)</a:t>
            </a:r>
            <a:endParaRPr lang="en-GB" sz="2800" dirty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Land management through conservation agriculture (CA) and associated technologies (Book chapter)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4892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F1A14-D023-4150-A2F1-7EFF185A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895"/>
            <a:ext cx="8229600" cy="1143000"/>
          </a:xfrm>
        </p:spPr>
        <p:txBody>
          <a:bodyPr/>
          <a:lstStyle/>
          <a:p>
            <a:pPr algn="ctr"/>
            <a:r>
              <a:rPr lang="de-DE" b="1" dirty="0"/>
              <a:t>Solutions: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A01BE4-1064-44BB-BF3B-E2F79DFD542E}"/>
              </a:ext>
            </a:extLst>
          </p:cNvPr>
          <p:cNvSpPr txBox="1"/>
          <p:nvPr/>
        </p:nvSpPr>
        <p:spPr>
          <a:xfrm>
            <a:off x="457200" y="1752600"/>
            <a:ext cx="73152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Strategies to increase climate resilience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Reduce soil and land degradation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Increase dietary diversity through crop rotation and intercropping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Increase incomes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3D3473-2228-47FA-B061-E111C34E64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724400"/>
            <a:ext cx="914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970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on a lush green field&#10;&#10;Description automatically generated">
            <a:extLst>
              <a:ext uri="{FF2B5EF4-FFF2-40B4-BE49-F238E27FC236}">
                <a16:creationId xmlns:a16="http://schemas.microsoft.com/office/drawing/2014/main" id="{532535ED-C42B-4C9C-A624-99C2B33272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15" y="15658"/>
            <a:ext cx="2975519" cy="2232000"/>
          </a:xfrm>
          <a:prstGeom prst="rect">
            <a:avLst/>
          </a:prstGeom>
        </p:spPr>
      </p:pic>
      <p:pic>
        <p:nvPicPr>
          <p:cNvPr id="7" name="Picture 6" descr="A group of people standing in a garden&#10;&#10;Description automatically generated">
            <a:extLst>
              <a:ext uri="{FF2B5EF4-FFF2-40B4-BE49-F238E27FC236}">
                <a16:creationId xmlns:a16="http://schemas.microsoft.com/office/drawing/2014/main" id="{0EB9DFAE-509B-4E84-9AAB-E7541D0DB0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052" y="15658"/>
            <a:ext cx="2976000" cy="2232000"/>
          </a:xfrm>
          <a:prstGeom prst="rect">
            <a:avLst/>
          </a:prstGeom>
        </p:spPr>
      </p:pic>
      <p:pic>
        <p:nvPicPr>
          <p:cNvPr id="9" name="Picture 8" descr="A person standing next to a palm tree&#10;&#10;Description automatically generated">
            <a:extLst>
              <a:ext uri="{FF2B5EF4-FFF2-40B4-BE49-F238E27FC236}">
                <a16:creationId xmlns:a16="http://schemas.microsoft.com/office/drawing/2014/main" id="{D809CA96-8E9A-410E-A5B6-C92C219EB8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156" y="0"/>
            <a:ext cx="2975518" cy="2232000"/>
          </a:xfrm>
          <a:prstGeom prst="rect">
            <a:avLst/>
          </a:prstGeom>
        </p:spPr>
      </p:pic>
      <p:pic>
        <p:nvPicPr>
          <p:cNvPr id="11" name="Picture 10" descr="A person in a green field&#10;&#10;Description automatically generated">
            <a:extLst>
              <a:ext uri="{FF2B5EF4-FFF2-40B4-BE49-F238E27FC236}">
                <a16:creationId xmlns:a16="http://schemas.microsoft.com/office/drawing/2014/main" id="{90490183-5F62-4CB1-B7E0-90CC0CEA7F5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68" y="2323578"/>
            <a:ext cx="2976000" cy="2232000"/>
          </a:xfrm>
          <a:prstGeom prst="rect">
            <a:avLst/>
          </a:prstGeom>
        </p:spPr>
      </p:pic>
      <p:pic>
        <p:nvPicPr>
          <p:cNvPr id="13" name="Picture 12" descr="A close up of a lush green field&#10;&#10;Description automatically generated">
            <a:extLst>
              <a:ext uri="{FF2B5EF4-FFF2-40B4-BE49-F238E27FC236}">
                <a16:creationId xmlns:a16="http://schemas.microsoft.com/office/drawing/2014/main" id="{FCC4F503-2108-4349-A65C-CC83C4D8B3F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058" y="2311052"/>
            <a:ext cx="2975999" cy="2232000"/>
          </a:xfrm>
          <a:prstGeom prst="rect">
            <a:avLst/>
          </a:prstGeom>
        </p:spPr>
      </p:pic>
      <p:pic>
        <p:nvPicPr>
          <p:cNvPr id="15" name="Picture 14" descr="A group of people standing in a garden&#10;&#10;Description automatically generated">
            <a:extLst>
              <a:ext uri="{FF2B5EF4-FFF2-40B4-BE49-F238E27FC236}">
                <a16:creationId xmlns:a16="http://schemas.microsoft.com/office/drawing/2014/main" id="{37E51B86-C0F5-4544-ABCE-0F0B3159E84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482" y="2322720"/>
            <a:ext cx="2975518" cy="2232000"/>
          </a:xfrm>
          <a:prstGeom prst="rect">
            <a:avLst/>
          </a:prstGeom>
        </p:spPr>
      </p:pic>
      <p:pic>
        <p:nvPicPr>
          <p:cNvPr id="17" name="Picture 16" descr="A group of people in a garden&#10;&#10;Description automatically generated">
            <a:extLst>
              <a:ext uri="{FF2B5EF4-FFF2-40B4-BE49-F238E27FC236}">
                <a16:creationId xmlns:a16="http://schemas.microsoft.com/office/drawing/2014/main" id="{572DADB9-1E0D-4AAC-9AE5-3D5A07CA68E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26" y="4626000"/>
            <a:ext cx="2976000" cy="2232000"/>
          </a:xfrm>
          <a:prstGeom prst="rect">
            <a:avLst/>
          </a:prstGeom>
        </p:spPr>
      </p:pic>
      <p:pic>
        <p:nvPicPr>
          <p:cNvPr id="19" name="Picture 18" descr="A group of people standing in a field&#10;&#10;Description automatically generated">
            <a:extLst>
              <a:ext uri="{FF2B5EF4-FFF2-40B4-BE49-F238E27FC236}">
                <a16:creationId xmlns:a16="http://schemas.microsoft.com/office/drawing/2014/main" id="{2A3715B5-C7AD-47C3-AC95-9E9AEA4CC390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052" y="4629782"/>
            <a:ext cx="2976000" cy="2232000"/>
          </a:xfrm>
          <a:prstGeom prst="rect">
            <a:avLst/>
          </a:prstGeom>
        </p:spPr>
      </p:pic>
      <p:pic>
        <p:nvPicPr>
          <p:cNvPr id="21" name="Picture 20" descr="A person standing in front of a tree&#10;&#10;Description automatically generated">
            <a:extLst>
              <a:ext uri="{FF2B5EF4-FFF2-40B4-BE49-F238E27FC236}">
                <a16:creationId xmlns:a16="http://schemas.microsoft.com/office/drawing/2014/main" id="{C871417B-FD36-4BE8-AE2A-EE67FD72AC8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999" y="4626000"/>
            <a:ext cx="2976001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778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838200"/>
          </a:xfrm>
        </p:spPr>
        <p:txBody>
          <a:bodyPr/>
          <a:lstStyle/>
          <a:p>
            <a:r>
              <a:rPr lang="en-US" b="1" dirty="0"/>
              <a:t>Research program in </a:t>
            </a:r>
            <a:r>
              <a:rPr lang="en-US" sz="4200" b="1" dirty="0"/>
              <a:t>2019/2020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CCCFC-A93B-4C9E-A362-8A02EE88ED82}"/>
              </a:ext>
            </a:extLst>
          </p:cNvPr>
          <p:cNvSpPr txBox="1"/>
          <p:nvPr/>
        </p:nvSpPr>
        <p:spPr>
          <a:xfrm>
            <a:off x="376518" y="2684928"/>
            <a:ext cx="5562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Remaining Research Trials on station in Zambia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On-farm long-term trials in Eastern Zambia, Central and Southern Malawi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Evaluation of Mother and Baby trial approaches and case studies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Socio-economic research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2C54D4-C145-4A32-80DA-B5F26A3E60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2808" y="2666999"/>
            <a:ext cx="2579469" cy="416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6531" y="1295400"/>
            <a:ext cx="7772400" cy="838200"/>
          </a:xfrm>
        </p:spPr>
        <p:txBody>
          <a:bodyPr/>
          <a:lstStyle/>
          <a:p>
            <a:pPr algn="ctr"/>
            <a:r>
              <a:rPr lang="en-US" b="1" dirty="0"/>
              <a:t>Indicators measured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CCCFC-A93B-4C9E-A362-8A02EE88ED82}"/>
              </a:ext>
            </a:extLst>
          </p:cNvPr>
          <p:cNvSpPr txBox="1"/>
          <p:nvPr/>
        </p:nvSpPr>
        <p:spPr>
          <a:xfrm>
            <a:off x="466531" y="22860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Maize and legume grain and biomass yield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Soil fertility indicators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Labour, profitability, gross margin analysis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Nutrition and dietary diversity, food consumption, food availability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3200" dirty="0"/>
              <a:t>Socio-economic indicators on technology perception, gender effects</a:t>
            </a:r>
          </a:p>
        </p:txBody>
      </p:sp>
    </p:spTree>
    <p:extLst>
      <p:ext uri="{BB962C8B-B14F-4D97-AF65-F5344CB8AC3E}">
        <p14:creationId xmlns:p14="http://schemas.microsoft.com/office/powerpoint/2010/main" val="2486413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A6A1A1-6A0E-4A46-B980-8FB9F300E4B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A50CD9-3F49-40EA-B1DC-1DFDEDA62C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7999" y="102296"/>
            <a:ext cx="4267200" cy="838200"/>
          </a:xfrm>
        </p:spPr>
        <p:txBody>
          <a:bodyPr/>
          <a:lstStyle/>
          <a:p>
            <a:r>
              <a:rPr lang="de-DE" b="1" dirty="0"/>
              <a:t>Where are we?</a:t>
            </a:r>
            <a:endParaRPr lang="en-GB" b="1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39C3709-CD36-4AC3-A372-98AAA348F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86263"/>
              </p:ext>
            </p:extLst>
          </p:nvPr>
        </p:nvGraphicFramePr>
        <p:xfrm>
          <a:off x="-1" y="975360"/>
          <a:ext cx="8610601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62">
                  <a:extLst>
                    <a:ext uri="{9D8B030D-6E8A-4147-A177-3AD203B41FA5}">
                      <a16:colId xmlns:a16="http://schemas.microsoft.com/office/drawing/2014/main" val="3833262907"/>
                    </a:ext>
                  </a:extLst>
                </a:gridCol>
                <a:gridCol w="3390570">
                  <a:extLst>
                    <a:ext uri="{9D8B030D-6E8A-4147-A177-3AD203B41FA5}">
                      <a16:colId xmlns:a16="http://schemas.microsoft.com/office/drawing/2014/main" val="1575652926"/>
                    </a:ext>
                  </a:extLst>
                </a:gridCol>
                <a:gridCol w="1810275">
                  <a:extLst>
                    <a:ext uri="{9D8B030D-6E8A-4147-A177-3AD203B41FA5}">
                      <a16:colId xmlns:a16="http://schemas.microsoft.com/office/drawing/2014/main" val="3671285952"/>
                    </a:ext>
                  </a:extLst>
                </a:gridCol>
                <a:gridCol w="1280794">
                  <a:extLst>
                    <a:ext uri="{9D8B030D-6E8A-4147-A177-3AD203B41FA5}">
                      <a16:colId xmlns:a16="http://schemas.microsoft.com/office/drawing/2014/main" val="204266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b="1" dirty="0"/>
                        <a:t>Indicators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Status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Action needed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/>
                        <a:t>When?</a:t>
                      </a:r>
                      <a:endParaRPr lang="en-GB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402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Maize and legume grain and biomass 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All data collected and analyzed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No action needed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completed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135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Soil fertility indicators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Soil fertility data collected in Zambia - received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No action needed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completed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053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Labour, profitability, gross margin analysis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Some data vailable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Central Malawi to be completed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almost completed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833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Nutrition and dietary diversity, food consumption, food availability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Data available from last year‘s report – not this year (yet)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Carry out survey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Delayed due to COVID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75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SE indicators on technology perception, gender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Evaluaton data available from some sites – survey delayed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/>
                        <a:t>Carry out survey</a:t>
                      </a:r>
                      <a:endParaRPr lang="en-GB" sz="1600" b="0" dirty="0"/>
                    </a:p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Delayed due to COVID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706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/>
                        <a:t>Student projects 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Advanced - but consolidated results are missing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Students to enhance efforts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Delayed due to COVID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618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/>
                        <a:t>FTF and other indicators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Finalize with input from partners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/>
                        <a:t>verification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b="0" dirty="0"/>
                        <a:t>September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120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93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D8730D-4601-4012-9318-75E4A267CB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066800"/>
            <a:ext cx="8382000" cy="8382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de-DE" b="1" dirty="0"/>
              <a:t>Some Key Results from </a:t>
            </a:r>
          </a:p>
          <a:p>
            <a:pPr algn="ctr">
              <a:spcBef>
                <a:spcPts val="0"/>
              </a:spcBef>
            </a:pPr>
            <a:r>
              <a:rPr lang="de-DE" b="1" dirty="0"/>
              <a:t>2019/2020 </a:t>
            </a:r>
            <a:endParaRPr lang="en-GB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445790-F659-43B5-A9D2-02672BE5A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590799"/>
            <a:ext cx="124185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FCE2A45-35A3-448D-80D3-8FBB88B292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2590799"/>
            <a:ext cx="6858000" cy="425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03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D8730D-4601-4012-9318-75E4A267C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81000"/>
            <a:ext cx="8382000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de-DE" sz="4000" b="1" dirty="0"/>
              <a:t>Long-term effects of CA systems on maize productivity, Msekera Research Station,  2012-2020</a:t>
            </a:r>
            <a:endParaRPr lang="en-GB" sz="40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445790-F659-43B5-A9D2-02672BE5A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590799"/>
            <a:ext cx="124185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CADA6-BAD4-438E-8558-0E7711F5FE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00" r="1063" b="38444"/>
          <a:stretch/>
        </p:blipFill>
        <p:spPr>
          <a:xfrm>
            <a:off x="0" y="2339341"/>
            <a:ext cx="9144000" cy="413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69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437062"/>
            <a:ext cx="8763000" cy="16002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b="1" dirty="0">
                <a:latin typeface="+mn-lt"/>
              </a:rPr>
              <a:t>Effect of long-term conservation agriculture on maize productivity in Eastern Zambia, 2019/2020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DAEE0B7-BEF2-4ACA-AA09-A156AA748990}"/>
              </a:ext>
            </a:extLst>
          </p:cNvPr>
          <p:cNvGraphicFramePr>
            <a:graphicFrameLocks/>
          </p:cNvGraphicFramePr>
          <p:nvPr/>
        </p:nvGraphicFramePr>
        <p:xfrm>
          <a:off x="0" y="2362200"/>
          <a:ext cx="4699405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5DB2815-F723-4E44-8013-87DD72DB0E28}"/>
              </a:ext>
            </a:extLst>
          </p:cNvPr>
          <p:cNvGraphicFramePr>
            <a:graphicFrameLocks/>
          </p:cNvGraphicFramePr>
          <p:nvPr/>
        </p:nvGraphicFramePr>
        <p:xfrm>
          <a:off x="4572000" y="2345094"/>
          <a:ext cx="4601623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43C3E-8D8D-478D-AA12-124554D5799E}"/>
              </a:ext>
            </a:extLst>
          </p:cNvPr>
          <p:cNvCxnSpPr/>
          <p:nvPr/>
        </p:nvCxnSpPr>
        <p:spPr>
          <a:xfrm>
            <a:off x="4592214" y="2514600"/>
            <a:ext cx="0" cy="3429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070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7215</TotalTime>
  <Words>1079</Words>
  <Application>Microsoft Macintosh PowerPoint</Application>
  <PresentationFormat>On-screen Show (4:3)</PresentationFormat>
  <Paragraphs>228</Paragraphs>
  <Slides>31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Challenges in ESA Research areas</vt:lpstr>
      <vt:lpstr>Solutions: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Nutritional and diversity indexes</vt:lpstr>
      <vt:lpstr>Crop Diversity index (CDI)</vt:lpstr>
      <vt:lpstr>PowerPoint Presentation</vt:lpstr>
      <vt:lpstr>Food security status of households and intensity of agricultural diversification</vt:lpstr>
      <vt:lpstr>PowerPoint Presentation</vt:lpstr>
      <vt:lpstr>PowerPoint Presentation</vt:lpstr>
      <vt:lpstr>Joint working group papers</vt:lpstr>
      <vt:lpstr>Komarek paper Predicted effect of precipitation balance on cropping-system yield </vt:lpstr>
      <vt:lpstr>Komarek paper  Predicted effect of heat stress</vt:lpstr>
      <vt:lpstr>Komarek paper Effect of CA on combined heat and drought stress</vt:lpstr>
      <vt:lpstr>Own papers</vt:lpstr>
      <vt:lpstr>Own papers</vt:lpstr>
      <vt:lpstr>PowerPoint Presentation</vt:lpstr>
      <vt:lpstr>On book chapters and medicine briefs......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69</cp:revision>
  <cp:lastPrinted>2011-10-06T11:45:23Z</cp:lastPrinted>
  <dcterms:created xsi:type="dcterms:W3CDTF">2020-07-17T08:59:01Z</dcterms:created>
  <dcterms:modified xsi:type="dcterms:W3CDTF">2020-09-30T10:15:38Z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